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9" r:id="rId4"/>
    <p:sldId id="263" r:id="rId5"/>
    <p:sldId id="282" r:id="rId6"/>
    <p:sldId id="283" r:id="rId7"/>
    <p:sldId id="284" r:id="rId8"/>
    <p:sldId id="258" r:id="rId9"/>
    <p:sldId id="268" r:id="rId10"/>
    <p:sldId id="301" r:id="rId11"/>
    <p:sldId id="289" r:id="rId12"/>
    <p:sldId id="287" r:id="rId13"/>
    <p:sldId id="285" r:id="rId14"/>
    <p:sldId id="290" r:id="rId15"/>
    <p:sldId id="288" r:id="rId16"/>
    <p:sldId id="286" r:id="rId17"/>
    <p:sldId id="279" r:id="rId18"/>
    <p:sldId id="278" r:id="rId19"/>
    <p:sldId id="277" r:id="rId20"/>
    <p:sldId id="269" r:id="rId21"/>
    <p:sldId id="302" r:id="rId22"/>
    <p:sldId id="266" r:id="rId23"/>
    <p:sldId id="265" r:id="rId24"/>
    <p:sldId id="297" r:id="rId25"/>
    <p:sldId id="270" r:id="rId26"/>
    <p:sldId id="272" r:id="rId27"/>
    <p:sldId id="273" r:id="rId28"/>
    <p:sldId id="294" r:id="rId29"/>
    <p:sldId id="276" r:id="rId30"/>
    <p:sldId id="271" r:id="rId31"/>
    <p:sldId id="274" r:id="rId32"/>
    <p:sldId id="275" r:id="rId33"/>
    <p:sldId id="295" r:id="rId34"/>
    <p:sldId id="293" r:id="rId35"/>
    <p:sldId id="300" r:id="rId36"/>
    <p:sldId id="292" r:id="rId37"/>
    <p:sldId id="298" r:id="rId38"/>
    <p:sldId id="291"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8" autoAdjust="0"/>
    <p:restoredTop sz="94660"/>
  </p:normalViewPr>
  <p:slideViewPr>
    <p:cSldViewPr snapToGrid="0">
      <p:cViewPr varScale="1">
        <p:scale>
          <a:sx n="85" d="100"/>
          <a:sy n="85" d="100"/>
        </p:scale>
        <p:origin x="48"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41C418-51F6-4D91-988A-1DD4ADF1288E}" type="datetimeFigureOut">
              <a:rPr lang="en-GB" smtClean="0"/>
              <a:t>04/04/2023</a:t>
            </a:fld>
            <a:endParaRPr lang="en-GB"/>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FFB57-FC8A-4601-9C24-0402F1DFA2DC}" type="slidenum">
              <a:rPr lang="en-GB" smtClean="0"/>
              <a:t>‹#›</a:t>
            </a:fld>
            <a:endParaRPr lang="en-GB"/>
          </a:p>
        </p:txBody>
      </p:sp>
    </p:spTree>
    <p:extLst>
      <p:ext uri="{BB962C8B-B14F-4D97-AF65-F5344CB8AC3E}">
        <p14:creationId xmlns:p14="http://schemas.microsoft.com/office/powerpoint/2010/main" val="783645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709AD-3C10-0B64-2E00-3E0C00CFC43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GB"/>
          </a:p>
        </p:txBody>
      </p:sp>
      <p:sp>
        <p:nvSpPr>
          <p:cNvPr id="3" name="副标题 2">
            <a:extLst>
              <a:ext uri="{FF2B5EF4-FFF2-40B4-BE49-F238E27FC236}">
                <a16:creationId xmlns:a16="http://schemas.microsoft.com/office/drawing/2014/main" id="{B4D373EF-9382-4D82-F69F-D709EAF06D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GB"/>
          </a:p>
        </p:txBody>
      </p:sp>
      <p:sp>
        <p:nvSpPr>
          <p:cNvPr id="4" name="日期占位符 3">
            <a:extLst>
              <a:ext uri="{FF2B5EF4-FFF2-40B4-BE49-F238E27FC236}">
                <a16:creationId xmlns:a16="http://schemas.microsoft.com/office/drawing/2014/main" id="{5C19DF5F-C067-4148-2123-D62C3DE88C8D}"/>
              </a:ext>
            </a:extLst>
          </p:cNvPr>
          <p:cNvSpPr>
            <a:spLocks noGrp="1"/>
          </p:cNvSpPr>
          <p:nvPr>
            <p:ph type="dt" sz="half" idx="10"/>
          </p:nvPr>
        </p:nvSpPr>
        <p:spPr/>
        <p:txBody>
          <a:bodyPr/>
          <a:lstStyle/>
          <a:p>
            <a:fld id="{5CE3D992-DCBE-47E6-8BFB-455ECAD3F486}" type="datetime1">
              <a:rPr lang="en-GB" smtClean="0"/>
              <a:t>04/04/2023</a:t>
            </a:fld>
            <a:endParaRPr lang="en-GB" dirty="0"/>
          </a:p>
        </p:txBody>
      </p:sp>
      <p:sp>
        <p:nvSpPr>
          <p:cNvPr id="5" name="页脚占位符 4">
            <a:extLst>
              <a:ext uri="{FF2B5EF4-FFF2-40B4-BE49-F238E27FC236}">
                <a16:creationId xmlns:a16="http://schemas.microsoft.com/office/drawing/2014/main" id="{8B30A2F5-6E75-D179-4EA2-223EB83A69F1}"/>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91EFFF04-9AFA-FD52-4327-1DF701BF074E}"/>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4030790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99CE2-AA8D-F3F2-1844-47715FBD5F54}"/>
              </a:ext>
            </a:extLst>
          </p:cNvPr>
          <p:cNvSpPr>
            <a:spLocks noGrp="1"/>
          </p:cNvSpPr>
          <p:nvPr>
            <p:ph type="title"/>
          </p:nvPr>
        </p:nvSpPr>
        <p:spPr/>
        <p:txBody>
          <a:bodyPr/>
          <a:lstStyle/>
          <a:p>
            <a:r>
              <a:rPr lang="zh-CN" altLang="en-US"/>
              <a:t>单击此处编辑母版标题样式</a:t>
            </a:r>
            <a:endParaRPr lang="en-GB"/>
          </a:p>
        </p:txBody>
      </p:sp>
      <p:sp>
        <p:nvSpPr>
          <p:cNvPr id="3" name="竖排文字占位符 2">
            <a:extLst>
              <a:ext uri="{FF2B5EF4-FFF2-40B4-BE49-F238E27FC236}">
                <a16:creationId xmlns:a16="http://schemas.microsoft.com/office/drawing/2014/main" id="{96C1C642-A67C-BCEA-5274-EFF3F3A1BF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25D026E3-210F-5D9C-BA7E-5F266D3466EC}"/>
              </a:ext>
            </a:extLst>
          </p:cNvPr>
          <p:cNvSpPr>
            <a:spLocks noGrp="1"/>
          </p:cNvSpPr>
          <p:nvPr>
            <p:ph type="dt" sz="half" idx="10"/>
          </p:nvPr>
        </p:nvSpPr>
        <p:spPr/>
        <p:txBody>
          <a:bodyPr/>
          <a:lstStyle/>
          <a:p>
            <a:fld id="{96E35861-BD11-490D-9F40-40D2A13E65A9}" type="datetime1">
              <a:rPr lang="en-GB" smtClean="0"/>
              <a:t>04/04/2023</a:t>
            </a:fld>
            <a:endParaRPr lang="en-GB" dirty="0"/>
          </a:p>
        </p:txBody>
      </p:sp>
      <p:sp>
        <p:nvSpPr>
          <p:cNvPr id="5" name="页脚占位符 4">
            <a:extLst>
              <a:ext uri="{FF2B5EF4-FFF2-40B4-BE49-F238E27FC236}">
                <a16:creationId xmlns:a16="http://schemas.microsoft.com/office/drawing/2014/main" id="{1480C0BD-A60F-4F13-8F3F-95C72865C66D}"/>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89ED9EF1-54A8-AC53-760A-556F48529DB2}"/>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387360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5FC6BAF-CED6-F75F-B7B6-C81520B9967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GB"/>
          </a:p>
        </p:txBody>
      </p:sp>
      <p:sp>
        <p:nvSpPr>
          <p:cNvPr id="3" name="竖排文字占位符 2">
            <a:extLst>
              <a:ext uri="{FF2B5EF4-FFF2-40B4-BE49-F238E27FC236}">
                <a16:creationId xmlns:a16="http://schemas.microsoft.com/office/drawing/2014/main" id="{2785F40F-4B3B-5708-58C7-60D5A2CF1EA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925B113D-63FC-8A71-626E-EE057A6BEB6E}"/>
              </a:ext>
            </a:extLst>
          </p:cNvPr>
          <p:cNvSpPr>
            <a:spLocks noGrp="1"/>
          </p:cNvSpPr>
          <p:nvPr>
            <p:ph type="dt" sz="half" idx="10"/>
          </p:nvPr>
        </p:nvSpPr>
        <p:spPr/>
        <p:txBody>
          <a:bodyPr/>
          <a:lstStyle/>
          <a:p>
            <a:fld id="{F08B2457-97D4-4645-8001-9896859A1718}" type="datetime1">
              <a:rPr lang="en-GB" smtClean="0"/>
              <a:t>04/04/2023</a:t>
            </a:fld>
            <a:endParaRPr lang="en-GB" dirty="0"/>
          </a:p>
        </p:txBody>
      </p:sp>
      <p:sp>
        <p:nvSpPr>
          <p:cNvPr id="5" name="页脚占位符 4">
            <a:extLst>
              <a:ext uri="{FF2B5EF4-FFF2-40B4-BE49-F238E27FC236}">
                <a16:creationId xmlns:a16="http://schemas.microsoft.com/office/drawing/2014/main" id="{EC87A72A-FEF2-F249-1BD5-8E345D3363C4}"/>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BFAE845F-4E15-9069-ABB1-59E4313AFA5B}"/>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357445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FAB5BF-186B-E566-DD2A-0ADB48297553}"/>
              </a:ext>
            </a:extLst>
          </p:cNvPr>
          <p:cNvSpPr>
            <a:spLocks noGrp="1"/>
          </p:cNvSpPr>
          <p:nvPr>
            <p:ph type="title"/>
          </p:nvPr>
        </p:nvSpPr>
        <p:spPr/>
        <p:txBody>
          <a:body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E9A14C5C-47C1-9FF1-E808-266B6B3D36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6FFB5103-F147-97D3-3B63-7CC682C8153D}"/>
              </a:ext>
            </a:extLst>
          </p:cNvPr>
          <p:cNvSpPr>
            <a:spLocks noGrp="1"/>
          </p:cNvSpPr>
          <p:nvPr>
            <p:ph type="dt" sz="half" idx="10"/>
          </p:nvPr>
        </p:nvSpPr>
        <p:spPr/>
        <p:txBody>
          <a:bodyPr/>
          <a:lstStyle/>
          <a:p>
            <a:fld id="{1C740414-B76C-4832-9FCC-CA4D993D4F8E}" type="datetime1">
              <a:rPr lang="en-GB" smtClean="0"/>
              <a:t>04/04/2023</a:t>
            </a:fld>
            <a:endParaRPr lang="en-GB" dirty="0"/>
          </a:p>
        </p:txBody>
      </p:sp>
      <p:sp>
        <p:nvSpPr>
          <p:cNvPr id="5" name="页脚占位符 4">
            <a:extLst>
              <a:ext uri="{FF2B5EF4-FFF2-40B4-BE49-F238E27FC236}">
                <a16:creationId xmlns:a16="http://schemas.microsoft.com/office/drawing/2014/main" id="{22A62D7C-494F-005F-3263-7D6B05E8F702}"/>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341F92E8-1854-3FFD-C03D-4BB19A730F79}"/>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391192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6DC71-13AD-08AB-5F57-8205371D22F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2AC752B4-AD6F-7424-BB88-5B0B1FAC6E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60564E-8F28-0BAB-ABE0-6955AE95CBB0}"/>
              </a:ext>
            </a:extLst>
          </p:cNvPr>
          <p:cNvSpPr>
            <a:spLocks noGrp="1"/>
          </p:cNvSpPr>
          <p:nvPr>
            <p:ph type="dt" sz="half" idx="10"/>
          </p:nvPr>
        </p:nvSpPr>
        <p:spPr/>
        <p:txBody>
          <a:bodyPr/>
          <a:lstStyle/>
          <a:p>
            <a:fld id="{54F8E5FF-39B7-4326-8D13-0EBC2522AB96}" type="datetime1">
              <a:rPr lang="en-GB" smtClean="0"/>
              <a:t>04/04/2023</a:t>
            </a:fld>
            <a:endParaRPr lang="en-GB" dirty="0"/>
          </a:p>
        </p:txBody>
      </p:sp>
      <p:sp>
        <p:nvSpPr>
          <p:cNvPr id="5" name="页脚占位符 4">
            <a:extLst>
              <a:ext uri="{FF2B5EF4-FFF2-40B4-BE49-F238E27FC236}">
                <a16:creationId xmlns:a16="http://schemas.microsoft.com/office/drawing/2014/main" id="{6C9AEE0A-A9F0-42A2-84B0-6F76A02820D7}"/>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32624A74-4204-5FC2-BDED-0E81688BC841}"/>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4071238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6019EF-F8F4-E46A-3F35-D5D63EAF5DDE}"/>
              </a:ext>
            </a:extLst>
          </p:cNvPr>
          <p:cNvSpPr>
            <a:spLocks noGrp="1"/>
          </p:cNvSpPr>
          <p:nvPr>
            <p:ph type="title"/>
          </p:nvPr>
        </p:nvSpPr>
        <p:spPr/>
        <p:txBody>
          <a:body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1DB91670-3E25-4C54-F204-F04889931A3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内容占位符 3">
            <a:extLst>
              <a:ext uri="{FF2B5EF4-FFF2-40B4-BE49-F238E27FC236}">
                <a16:creationId xmlns:a16="http://schemas.microsoft.com/office/drawing/2014/main" id="{9FF12A59-E350-B634-02DA-26BFAAC475A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日期占位符 4">
            <a:extLst>
              <a:ext uri="{FF2B5EF4-FFF2-40B4-BE49-F238E27FC236}">
                <a16:creationId xmlns:a16="http://schemas.microsoft.com/office/drawing/2014/main" id="{AD6B9485-8ED8-3E89-8836-4233EF2530C7}"/>
              </a:ext>
            </a:extLst>
          </p:cNvPr>
          <p:cNvSpPr>
            <a:spLocks noGrp="1"/>
          </p:cNvSpPr>
          <p:nvPr>
            <p:ph type="dt" sz="half" idx="10"/>
          </p:nvPr>
        </p:nvSpPr>
        <p:spPr/>
        <p:txBody>
          <a:bodyPr/>
          <a:lstStyle/>
          <a:p>
            <a:fld id="{A98AE83B-37AC-4D87-B89B-197A009D3FD9}" type="datetime1">
              <a:rPr lang="en-GB" smtClean="0"/>
              <a:t>04/04/2023</a:t>
            </a:fld>
            <a:endParaRPr lang="en-GB" dirty="0"/>
          </a:p>
        </p:txBody>
      </p:sp>
      <p:sp>
        <p:nvSpPr>
          <p:cNvPr id="6" name="页脚占位符 5">
            <a:extLst>
              <a:ext uri="{FF2B5EF4-FFF2-40B4-BE49-F238E27FC236}">
                <a16:creationId xmlns:a16="http://schemas.microsoft.com/office/drawing/2014/main" id="{846B24FA-264A-15FA-C3EF-8EA6DF8EB6D1}"/>
              </a:ext>
            </a:extLst>
          </p:cNvPr>
          <p:cNvSpPr>
            <a:spLocks noGrp="1"/>
          </p:cNvSpPr>
          <p:nvPr>
            <p:ph type="ftr" sz="quarter" idx="11"/>
          </p:nvPr>
        </p:nvSpPr>
        <p:spPr/>
        <p:txBody>
          <a:bodyPr/>
          <a:lstStyle/>
          <a:p>
            <a:endParaRPr lang="en-GB" dirty="0"/>
          </a:p>
        </p:txBody>
      </p:sp>
      <p:sp>
        <p:nvSpPr>
          <p:cNvPr id="7" name="灯片编号占位符 6">
            <a:extLst>
              <a:ext uri="{FF2B5EF4-FFF2-40B4-BE49-F238E27FC236}">
                <a16:creationId xmlns:a16="http://schemas.microsoft.com/office/drawing/2014/main" id="{76992E3E-90C5-7A18-96DA-66E93EB8EC8C}"/>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545339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A71263-2DB5-6E9D-9B48-91C24CED3DD2}"/>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06800660-A55B-FDF6-6DD3-04625E6FE6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000A946-650B-E6ED-2C08-0816FC7DB48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文本占位符 4">
            <a:extLst>
              <a:ext uri="{FF2B5EF4-FFF2-40B4-BE49-F238E27FC236}">
                <a16:creationId xmlns:a16="http://schemas.microsoft.com/office/drawing/2014/main" id="{C36BBD48-3053-53C4-8A80-82392493A5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70EB351-AC2B-F7DE-2C4E-E55DAA5F2FA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7" name="日期占位符 6">
            <a:extLst>
              <a:ext uri="{FF2B5EF4-FFF2-40B4-BE49-F238E27FC236}">
                <a16:creationId xmlns:a16="http://schemas.microsoft.com/office/drawing/2014/main" id="{8A403FCA-8909-0B1A-CEA4-8310FCBC9E7F}"/>
              </a:ext>
            </a:extLst>
          </p:cNvPr>
          <p:cNvSpPr>
            <a:spLocks noGrp="1"/>
          </p:cNvSpPr>
          <p:nvPr>
            <p:ph type="dt" sz="half" idx="10"/>
          </p:nvPr>
        </p:nvSpPr>
        <p:spPr/>
        <p:txBody>
          <a:bodyPr/>
          <a:lstStyle/>
          <a:p>
            <a:fld id="{9892C6DC-629F-4C5F-9BC2-62A66B1D5B6F}" type="datetime1">
              <a:rPr lang="en-GB" smtClean="0"/>
              <a:t>04/04/2023</a:t>
            </a:fld>
            <a:endParaRPr lang="en-GB" dirty="0"/>
          </a:p>
        </p:txBody>
      </p:sp>
      <p:sp>
        <p:nvSpPr>
          <p:cNvPr id="8" name="页脚占位符 7">
            <a:extLst>
              <a:ext uri="{FF2B5EF4-FFF2-40B4-BE49-F238E27FC236}">
                <a16:creationId xmlns:a16="http://schemas.microsoft.com/office/drawing/2014/main" id="{75CD47A1-0CE8-2165-D7F4-A0A4F23658AF}"/>
              </a:ext>
            </a:extLst>
          </p:cNvPr>
          <p:cNvSpPr>
            <a:spLocks noGrp="1"/>
          </p:cNvSpPr>
          <p:nvPr>
            <p:ph type="ftr" sz="quarter" idx="11"/>
          </p:nvPr>
        </p:nvSpPr>
        <p:spPr/>
        <p:txBody>
          <a:bodyPr/>
          <a:lstStyle/>
          <a:p>
            <a:endParaRPr lang="en-GB" dirty="0"/>
          </a:p>
        </p:txBody>
      </p:sp>
      <p:sp>
        <p:nvSpPr>
          <p:cNvPr id="9" name="灯片编号占位符 8">
            <a:extLst>
              <a:ext uri="{FF2B5EF4-FFF2-40B4-BE49-F238E27FC236}">
                <a16:creationId xmlns:a16="http://schemas.microsoft.com/office/drawing/2014/main" id="{109D16DD-FA61-DAA2-0699-8FD6FF729AC2}"/>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791975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3A55D-F84A-8542-3A7F-B934B36D19E2}"/>
              </a:ext>
            </a:extLst>
          </p:cNvPr>
          <p:cNvSpPr>
            <a:spLocks noGrp="1"/>
          </p:cNvSpPr>
          <p:nvPr>
            <p:ph type="title"/>
          </p:nvPr>
        </p:nvSpPr>
        <p:spPr/>
        <p:txBody>
          <a:bodyPr/>
          <a:lstStyle/>
          <a:p>
            <a:r>
              <a:rPr lang="zh-CN" altLang="en-US"/>
              <a:t>单击此处编辑母版标题样式</a:t>
            </a:r>
            <a:endParaRPr lang="en-GB"/>
          </a:p>
        </p:txBody>
      </p:sp>
      <p:sp>
        <p:nvSpPr>
          <p:cNvPr id="3" name="日期占位符 2">
            <a:extLst>
              <a:ext uri="{FF2B5EF4-FFF2-40B4-BE49-F238E27FC236}">
                <a16:creationId xmlns:a16="http://schemas.microsoft.com/office/drawing/2014/main" id="{EA403115-F9BB-93EA-9DF5-D4249FDC3C6B}"/>
              </a:ext>
            </a:extLst>
          </p:cNvPr>
          <p:cNvSpPr>
            <a:spLocks noGrp="1"/>
          </p:cNvSpPr>
          <p:nvPr>
            <p:ph type="dt" sz="half" idx="10"/>
          </p:nvPr>
        </p:nvSpPr>
        <p:spPr/>
        <p:txBody>
          <a:bodyPr/>
          <a:lstStyle/>
          <a:p>
            <a:fld id="{84E7ADA2-E016-4A68-8A05-67FE7DF4FA09}" type="datetime1">
              <a:rPr lang="en-GB" smtClean="0"/>
              <a:t>04/04/2023</a:t>
            </a:fld>
            <a:endParaRPr lang="en-GB" dirty="0"/>
          </a:p>
        </p:txBody>
      </p:sp>
      <p:sp>
        <p:nvSpPr>
          <p:cNvPr id="4" name="页脚占位符 3">
            <a:extLst>
              <a:ext uri="{FF2B5EF4-FFF2-40B4-BE49-F238E27FC236}">
                <a16:creationId xmlns:a16="http://schemas.microsoft.com/office/drawing/2014/main" id="{6697D5B4-4BB3-1114-3209-B4481164F464}"/>
              </a:ext>
            </a:extLst>
          </p:cNvPr>
          <p:cNvSpPr>
            <a:spLocks noGrp="1"/>
          </p:cNvSpPr>
          <p:nvPr>
            <p:ph type="ftr" sz="quarter" idx="11"/>
          </p:nvPr>
        </p:nvSpPr>
        <p:spPr/>
        <p:txBody>
          <a:bodyPr/>
          <a:lstStyle/>
          <a:p>
            <a:endParaRPr lang="en-GB" dirty="0"/>
          </a:p>
        </p:txBody>
      </p:sp>
      <p:sp>
        <p:nvSpPr>
          <p:cNvPr id="5" name="灯片编号占位符 4">
            <a:extLst>
              <a:ext uri="{FF2B5EF4-FFF2-40B4-BE49-F238E27FC236}">
                <a16:creationId xmlns:a16="http://schemas.microsoft.com/office/drawing/2014/main" id="{FBCE1879-2946-A56D-B8BF-51FF76789233}"/>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2698723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0B45E65-DB90-6C2D-51E3-A96637385AFD}"/>
              </a:ext>
            </a:extLst>
          </p:cNvPr>
          <p:cNvSpPr>
            <a:spLocks noGrp="1"/>
          </p:cNvSpPr>
          <p:nvPr>
            <p:ph type="dt" sz="half" idx="10"/>
          </p:nvPr>
        </p:nvSpPr>
        <p:spPr/>
        <p:txBody>
          <a:bodyPr/>
          <a:lstStyle/>
          <a:p>
            <a:fld id="{58C58BCF-835A-4F3B-A30F-FC7EC83CCFC0}" type="datetime1">
              <a:rPr lang="en-GB" smtClean="0"/>
              <a:t>04/04/2023</a:t>
            </a:fld>
            <a:endParaRPr lang="en-GB" dirty="0"/>
          </a:p>
        </p:txBody>
      </p:sp>
      <p:sp>
        <p:nvSpPr>
          <p:cNvPr id="3" name="页脚占位符 2">
            <a:extLst>
              <a:ext uri="{FF2B5EF4-FFF2-40B4-BE49-F238E27FC236}">
                <a16:creationId xmlns:a16="http://schemas.microsoft.com/office/drawing/2014/main" id="{E6F564BB-E84E-0010-93FD-B5E0A63AFEB6}"/>
              </a:ext>
            </a:extLst>
          </p:cNvPr>
          <p:cNvSpPr>
            <a:spLocks noGrp="1"/>
          </p:cNvSpPr>
          <p:nvPr>
            <p:ph type="ftr" sz="quarter" idx="11"/>
          </p:nvPr>
        </p:nvSpPr>
        <p:spPr/>
        <p:txBody>
          <a:bodyPr/>
          <a:lstStyle/>
          <a:p>
            <a:endParaRPr lang="en-GB" dirty="0"/>
          </a:p>
        </p:txBody>
      </p:sp>
      <p:sp>
        <p:nvSpPr>
          <p:cNvPr id="4" name="灯片编号占位符 3">
            <a:extLst>
              <a:ext uri="{FF2B5EF4-FFF2-40B4-BE49-F238E27FC236}">
                <a16:creationId xmlns:a16="http://schemas.microsoft.com/office/drawing/2014/main" id="{D61405D8-931E-7045-2D33-FCB330AC3B4A}"/>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2532361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C6BA5-A54D-A8F2-09F9-AE15B928E63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E68B2A34-D581-814C-244F-B85EACA05A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文本占位符 3">
            <a:extLst>
              <a:ext uri="{FF2B5EF4-FFF2-40B4-BE49-F238E27FC236}">
                <a16:creationId xmlns:a16="http://schemas.microsoft.com/office/drawing/2014/main" id="{7688BC9F-EED3-9E08-6B6D-AA158C9889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D0E353-2974-71F5-5A01-1530D5A79D35}"/>
              </a:ext>
            </a:extLst>
          </p:cNvPr>
          <p:cNvSpPr>
            <a:spLocks noGrp="1"/>
          </p:cNvSpPr>
          <p:nvPr>
            <p:ph type="dt" sz="half" idx="10"/>
          </p:nvPr>
        </p:nvSpPr>
        <p:spPr/>
        <p:txBody>
          <a:bodyPr/>
          <a:lstStyle/>
          <a:p>
            <a:fld id="{82420F8B-A419-4E33-8B22-74E112119150}" type="datetime1">
              <a:rPr lang="en-GB" smtClean="0"/>
              <a:t>04/04/2023</a:t>
            </a:fld>
            <a:endParaRPr lang="en-GB" dirty="0"/>
          </a:p>
        </p:txBody>
      </p:sp>
      <p:sp>
        <p:nvSpPr>
          <p:cNvPr id="6" name="页脚占位符 5">
            <a:extLst>
              <a:ext uri="{FF2B5EF4-FFF2-40B4-BE49-F238E27FC236}">
                <a16:creationId xmlns:a16="http://schemas.microsoft.com/office/drawing/2014/main" id="{D4A43CE2-F666-2E82-C685-93B73EB21672}"/>
              </a:ext>
            </a:extLst>
          </p:cNvPr>
          <p:cNvSpPr>
            <a:spLocks noGrp="1"/>
          </p:cNvSpPr>
          <p:nvPr>
            <p:ph type="ftr" sz="quarter" idx="11"/>
          </p:nvPr>
        </p:nvSpPr>
        <p:spPr/>
        <p:txBody>
          <a:bodyPr/>
          <a:lstStyle/>
          <a:p>
            <a:endParaRPr lang="en-GB" dirty="0"/>
          </a:p>
        </p:txBody>
      </p:sp>
      <p:sp>
        <p:nvSpPr>
          <p:cNvPr id="7" name="灯片编号占位符 6">
            <a:extLst>
              <a:ext uri="{FF2B5EF4-FFF2-40B4-BE49-F238E27FC236}">
                <a16:creationId xmlns:a16="http://schemas.microsoft.com/office/drawing/2014/main" id="{081744FC-1BD8-27F8-5C53-7FF0B2CDD5A0}"/>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3976431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F7C139-A7F1-9549-DE76-51EE20129A4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GB"/>
          </a:p>
        </p:txBody>
      </p:sp>
      <p:sp>
        <p:nvSpPr>
          <p:cNvPr id="3" name="图片占位符 2">
            <a:extLst>
              <a:ext uri="{FF2B5EF4-FFF2-40B4-BE49-F238E27FC236}">
                <a16:creationId xmlns:a16="http://schemas.microsoft.com/office/drawing/2014/main" id="{2F68689E-5E71-3E74-DA65-E754CD7D63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文本占位符 3">
            <a:extLst>
              <a:ext uri="{FF2B5EF4-FFF2-40B4-BE49-F238E27FC236}">
                <a16:creationId xmlns:a16="http://schemas.microsoft.com/office/drawing/2014/main" id="{DFC81A93-D3CE-E63C-4564-563451F41F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1BA57AB-1525-13CC-DC32-691573212EDD}"/>
              </a:ext>
            </a:extLst>
          </p:cNvPr>
          <p:cNvSpPr>
            <a:spLocks noGrp="1"/>
          </p:cNvSpPr>
          <p:nvPr>
            <p:ph type="dt" sz="half" idx="10"/>
          </p:nvPr>
        </p:nvSpPr>
        <p:spPr/>
        <p:txBody>
          <a:bodyPr/>
          <a:lstStyle/>
          <a:p>
            <a:fld id="{D024C1F5-F4E9-470A-8076-1BF576871970}" type="datetime1">
              <a:rPr lang="en-GB" smtClean="0"/>
              <a:t>04/04/2023</a:t>
            </a:fld>
            <a:endParaRPr lang="en-GB" dirty="0"/>
          </a:p>
        </p:txBody>
      </p:sp>
      <p:sp>
        <p:nvSpPr>
          <p:cNvPr id="6" name="页脚占位符 5">
            <a:extLst>
              <a:ext uri="{FF2B5EF4-FFF2-40B4-BE49-F238E27FC236}">
                <a16:creationId xmlns:a16="http://schemas.microsoft.com/office/drawing/2014/main" id="{77618D0A-61A4-731A-77F2-F761F5E17A69}"/>
              </a:ext>
            </a:extLst>
          </p:cNvPr>
          <p:cNvSpPr>
            <a:spLocks noGrp="1"/>
          </p:cNvSpPr>
          <p:nvPr>
            <p:ph type="ftr" sz="quarter" idx="11"/>
          </p:nvPr>
        </p:nvSpPr>
        <p:spPr/>
        <p:txBody>
          <a:bodyPr/>
          <a:lstStyle/>
          <a:p>
            <a:endParaRPr lang="en-GB" dirty="0"/>
          </a:p>
        </p:txBody>
      </p:sp>
      <p:sp>
        <p:nvSpPr>
          <p:cNvPr id="7" name="灯片编号占位符 6">
            <a:extLst>
              <a:ext uri="{FF2B5EF4-FFF2-40B4-BE49-F238E27FC236}">
                <a16:creationId xmlns:a16="http://schemas.microsoft.com/office/drawing/2014/main" id="{F060DA82-A074-961A-CDF4-C8F2E33FB998}"/>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4123488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437E1C2-3BA0-FBC6-905A-9D80AEDBF3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ACCC47E0-C707-6C23-7FE6-46A18355D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3796A65A-273D-8069-809F-26D97A5CE3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6E5571-0B79-471E-9A45-968FDA23CAB9}" type="datetime1">
              <a:rPr lang="en-GB" smtClean="0"/>
              <a:t>04/04/2023</a:t>
            </a:fld>
            <a:endParaRPr lang="en-GB" dirty="0"/>
          </a:p>
        </p:txBody>
      </p:sp>
      <p:sp>
        <p:nvSpPr>
          <p:cNvPr id="5" name="页脚占位符 4">
            <a:extLst>
              <a:ext uri="{FF2B5EF4-FFF2-40B4-BE49-F238E27FC236}">
                <a16:creationId xmlns:a16="http://schemas.microsoft.com/office/drawing/2014/main" id="{8760C235-9812-FB60-8425-36A79C12BA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灯片编号占位符 5">
            <a:extLst>
              <a:ext uri="{FF2B5EF4-FFF2-40B4-BE49-F238E27FC236}">
                <a16:creationId xmlns:a16="http://schemas.microsoft.com/office/drawing/2014/main" id="{9170AC83-1E72-FA16-36C6-FDCE1B773C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F902B4-3FB8-458D-8E6E-B6B3111C7BD4}" type="slidenum">
              <a:rPr lang="en-GB" smtClean="0"/>
              <a:t>‹#›</a:t>
            </a:fld>
            <a:endParaRPr lang="en-GB" dirty="0"/>
          </a:p>
        </p:txBody>
      </p:sp>
    </p:spTree>
    <p:extLst>
      <p:ext uri="{BB962C8B-B14F-4D97-AF65-F5344CB8AC3E}">
        <p14:creationId xmlns:p14="http://schemas.microsoft.com/office/powerpoint/2010/main" val="3063637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F29983-E7A9-AF59-0D43-285BA93C3E5C}"/>
              </a:ext>
            </a:extLst>
          </p:cNvPr>
          <p:cNvSpPr>
            <a:spLocks noGrp="1"/>
          </p:cNvSpPr>
          <p:nvPr>
            <p:ph type="ctrTitle"/>
          </p:nvPr>
        </p:nvSpPr>
        <p:spPr>
          <a:xfrm>
            <a:off x="1524000" y="1745053"/>
            <a:ext cx="9144000" cy="2669872"/>
          </a:xfrm>
        </p:spPr>
        <p:txBody>
          <a:bodyPr>
            <a:noAutofit/>
          </a:bodyPr>
          <a:lstStyle/>
          <a:p>
            <a:r>
              <a:rPr lang="en-US" altLang="zh-CN" sz="5000" dirty="0">
                <a:latin typeface="Times New Roman" panose="02020603050405020304" pitchFamily="18" charset="0"/>
                <a:cs typeface="Times New Roman" panose="02020603050405020304" pitchFamily="18" charset="0"/>
              </a:rPr>
              <a:t>Replication:</a:t>
            </a:r>
            <a:br>
              <a:rPr lang="en-US" altLang="zh-CN" sz="5000" dirty="0">
                <a:latin typeface="Times New Roman" panose="02020603050405020304" pitchFamily="18" charset="0"/>
                <a:cs typeface="Times New Roman" panose="02020603050405020304" pitchFamily="18" charset="0"/>
              </a:rPr>
            </a:br>
            <a:r>
              <a:rPr lang="en-US" altLang="zh-CN" sz="5000" dirty="0">
                <a:latin typeface="Times New Roman" panose="02020603050405020304" pitchFamily="18" charset="0"/>
                <a:cs typeface="Times New Roman" panose="02020603050405020304" pitchFamily="18" charset="0"/>
              </a:rPr>
              <a:t>How the Party Commands the Gun: The Foreign–Domestic Threat Dilemma in China </a:t>
            </a:r>
            <a:br>
              <a:rPr lang="en-US" altLang="zh-CN" sz="50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Mattingly, Daniel (2022)</a:t>
            </a:r>
            <a:endParaRPr lang="en-GB" sz="5000"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66AEDF63-872B-BA0E-ABC9-ED3C0C1E36E2}"/>
              </a:ext>
            </a:extLst>
          </p:cNvPr>
          <p:cNvSpPr>
            <a:spLocks noGrp="1"/>
          </p:cNvSpPr>
          <p:nvPr>
            <p:ph type="subTitle" idx="1"/>
          </p:nvPr>
        </p:nvSpPr>
        <p:spPr>
          <a:xfrm>
            <a:off x="1524000" y="4875466"/>
            <a:ext cx="9144000" cy="1655762"/>
          </a:xfrm>
        </p:spPr>
        <p:txBody>
          <a:bodyPr/>
          <a:lstStyle/>
          <a:p>
            <a:r>
              <a:rPr lang="en-GB" dirty="0">
                <a:latin typeface="Times New Roman" panose="02020603050405020304" pitchFamily="18" charset="0"/>
                <a:cs typeface="Times New Roman" panose="02020603050405020304" pitchFamily="18" charset="0"/>
              </a:rPr>
              <a:t>By Caesar Zhang</a:t>
            </a:r>
          </a:p>
        </p:txBody>
      </p:sp>
      <p:sp>
        <p:nvSpPr>
          <p:cNvPr id="4" name="灯片编号占位符 3">
            <a:extLst>
              <a:ext uri="{FF2B5EF4-FFF2-40B4-BE49-F238E27FC236}">
                <a16:creationId xmlns:a16="http://schemas.microsoft.com/office/drawing/2014/main" id="{2894EB71-AF60-9439-BEDD-90A96EF5866D}"/>
              </a:ext>
            </a:extLst>
          </p:cNvPr>
          <p:cNvSpPr>
            <a:spLocks noGrp="1"/>
          </p:cNvSpPr>
          <p:nvPr>
            <p:ph type="sldNum" sz="quarter" idx="12"/>
          </p:nvPr>
        </p:nvSpPr>
        <p:spPr/>
        <p:txBody>
          <a:bodyPr/>
          <a:lstStyle/>
          <a:p>
            <a:fld id="{41F902B4-3FB8-458D-8E6E-B6B3111C7BD4}" type="slidenum">
              <a:rPr lang="en-GB" smtClean="0"/>
              <a:t>1</a:t>
            </a:fld>
            <a:endParaRPr lang="en-GB" dirty="0"/>
          </a:p>
        </p:txBody>
      </p:sp>
    </p:spTree>
    <p:extLst>
      <p:ext uri="{BB962C8B-B14F-4D97-AF65-F5344CB8AC3E}">
        <p14:creationId xmlns:p14="http://schemas.microsoft.com/office/powerpoint/2010/main" val="398052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DE270-410C-B250-25A9-8A3C7781282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Contribution 2</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4907532-D536-6582-B3D8-421625648DEA}"/>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logit regression on promotion &amp; tie with different leaders</a:t>
            </a:r>
          </a:p>
          <a:p>
            <a:pPr marL="0" indent="0">
              <a:buNone/>
            </a:pPr>
            <a:r>
              <a:rPr lang="en-US" altLang="zh-CN" dirty="0">
                <a:latin typeface="Times New Roman" panose="02020603050405020304" pitchFamily="18" charset="0"/>
                <a:cs typeface="Times New Roman" panose="02020603050405020304" pitchFamily="18" charset="0"/>
              </a:rPr>
              <a:t>  (“Which leader is more likely to promote the “loyal”?”)</a:t>
            </a: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Run logit regression on post-Deng officers</a:t>
            </a:r>
          </a:p>
          <a:p>
            <a:pPr marL="0" indent="0">
              <a:buNone/>
            </a:pPr>
            <a:r>
              <a:rPr lang="en-US" altLang="zh-CN" dirty="0">
                <a:latin typeface="Times New Roman" panose="02020603050405020304" pitchFamily="18" charset="0"/>
                <a:cs typeface="Times New Roman" panose="02020603050405020304" pitchFamily="18" charset="0"/>
              </a:rPr>
              <a:t>  (“With what features is an officers more likely to be promoted in post-Deng era?”)</a:t>
            </a:r>
          </a:p>
          <a:p>
            <a:pPr marL="0" indent="0">
              <a:buNone/>
            </a:pPr>
            <a:endParaRPr lang="en-US" altLang="zh-C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GB" dirty="0"/>
          </a:p>
        </p:txBody>
      </p:sp>
      <p:sp>
        <p:nvSpPr>
          <p:cNvPr id="4" name="灯片编号占位符 3">
            <a:extLst>
              <a:ext uri="{FF2B5EF4-FFF2-40B4-BE49-F238E27FC236}">
                <a16:creationId xmlns:a16="http://schemas.microsoft.com/office/drawing/2014/main" id="{1BED25FD-9539-0C50-E71C-443F3B53D6D2}"/>
              </a:ext>
            </a:extLst>
          </p:cNvPr>
          <p:cNvSpPr>
            <a:spLocks noGrp="1"/>
          </p:cNvSpPr>
          <p:nvPr>
            <p:ph type="sldNum" sz="quarter" idx="12"/>
          </p:nvPr>
        </p:nvSpPr>
        <p:spPr/>
        <p:txBody>
          <a:bodyPr/>
          <a:lstStyle/>
          <a:p>
            <a:fld id="{41F902B4-3FB8-458D-8E6E-B6B3111C7BD4}" type="slidenum">
              <a:rPr lang="en-GB" smtClean="0"/>
              <a:t>10</a:t>
            </a:fld>
            <a:endParaRPr lang="en-GB" dirty="0"/>
          </a:p>
        </p:txBody>
      </p:sp>
    </p:spTree>
    <p:extLst>
      <p:ext uri="{BB962C8B-B14F-4D97-AF65-F5344CB8AC3E}">
        <p14:creationId xmlns:p14="http://schemas.microsoft.com/office/powerpoint/2010/main" val="2721929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4F112A-4625-9CEC-0FB5-D3FA4BFC8E41}"/>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General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Original Code with OLS</a:t>
            </a:r>
            <a:endParaRPr lang="en-GB" dirty="0"/>
          </a:p>
        </p:txBody>
      </p:sp>
      <p:pic>
        <p:nvPicPr>
          <p:cNvPr id="6" name="内容占位符 5">
            <a:extLst>
              <a:ext uri="{FF2B5EF4-FFF2-40B4-BE49-F238E27FC236}">
                <a16:creationId xmlns:a16="http://schemas.microsoft.com/office/drawing/2014/main" id="{632EFF07-4662-0DED-CA39-D0EEB6F39ABF}"/>
              </a:ext>
            </a:extLst>
          </p:cNvPr>
          <p:cNvPicPr>
            <a:picLocks noGrp="1" noChangeAspect="1"/>
          </p:cNvPicPr>
          <p:nvPr>
            <p:ph idx="1"/>
          </p:nvPr>
        </p:nvPicPr>
        <p:blipFill>
          <a:blip r:embed="rId2"/>
          <a:stretch>
            <a:fillRect/>
          </a:stretch>
        </p:blipFill>
        <p:spPr>
          <a:xfrm>
            <a:off x="838200" y="1847850"/>
            <a:ext cx="7269572" cy="4351338"/>
          </a:xfrm>
        </p:spPr>
      </p:pic>
      <p:sp>
        <p:nvSpPr>
          <p:cNvPr id="4" name="灯片编号占位符 3">
            <a:extLst>
              <a:ext uri="{FF2B5EF4-FFF2-40B4-BE49-F238E27FC236}">
                <a16:creationId xmlns:a16="http://schemas.microsoft.com/office/drawing/2014/main" id="{8E87194F-3EC4-6AEB-F09A-100A694EEF4C}"/>
              </a:ext>
            </a:extLst>
          </p:cNvPr>
          <p:cNvSpPr>
            <a:spLocks noGrp="1"/>
          </p:cNvSpPr>
          <p:nvPr>
            <p:ph type="sldNum" sz="quarter" idx="12"/>
          </p:nvPr>
        </p:nvSpPr>
        <p:spPr/>
        <p:txBody>
          <a:bodyPr/>
          <a:lstStyle/>
          <a:p>
            <a:fld id="{41F902B4-3FB8-458D-8E6E-B6B3111C7BD4}" type="slidenum">
              <a:rPr lang="en-GB" smtClean="0"/>
              <a:t>11</a:t>
            </a:fld>
            <a:endParaRPr lang="en-GB" dirty="0"/>
          </a:p>
        </p:txBody>
      </p:sp>
    </p:spTree>
    <p:extLst>
      <p:ext uri="{BB962C8B-B14F-4D97-AF65-F5344CB8AC3E}">
        <p14:creationId xmlns:p14="http://schemas.microsoft.com/office/powerpoint/2010/main" val="77506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5E61C6-CA2B-DD7B-3453-FAAAB4BDD6A5}"/>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General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Replicate with logit regression </a:t>
            </a:r>
            <a:endParaRPr lang="en-GB" dirty="0"/>
          </a:p>
        </p:txBody>
      </p:sp>
      <p:pic>
        <p:nvPicPr>
          <p:cNvPr id="6" name="内容占位符 5">
            <a:extLst>
              <a:ext uri="{FF2B5EF4-FFF2-40B4-BE49-F238E27FC236}">
                <a16:creationId xmlns:a16="http://schemas.microsoft.com/office/drawing/2014/main" id="{E21BD30C-63D9-F2D3-D336-2337F14DA1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451" y="1926602"/>
            <a:ext cx="8622008" cy="4351338"/>
          </a:xfrm>
        </p:spPr>
      </p:pic>
      <p:sp>
        <p:nvSpPr>
          <p:cNvPr id="4" name="灯片编号占位符 3">
            <a:extLst>
              <a:ext uri="{FF2B5EF4-FFF2-40B4-BE49-F238E27FC236}">
                <a16:creationId xmlns:a16="http://schemas.microsoft.com/office/drawing/2014/main" id="{C46C1516-1DD4-AADA-D891-880D658B5389}"/>
              </a:ext>
            </a:extLst>
          </p:cNvPr>
          <p:cNvSpPr>
            <a:spLocks noGrp="1"/>
          </p:cNvSpPr>
          <p:nvPr>
            <p:ph type="sldNum" sz="quarter" idx="12"/>
          </p:nvPr>
        </p:nvSpPr>
        <p:spPr/>
        <p:txBody>
          <a:bodyPr/>
          <a:lstStyle/>
          <a:p>
            <a:fld id="{41F902B4-3FB8-458D-8E6E-B6B3111C7BD4}" type="slidenum">
              <a:rPr lang="en-GB" smtClean="0"/>
              <a:t>12</a:t>
            </a:fld>
            <a:endParaRPr lang="en-GB" dirty="0"/>
          </a:p>
        </p:txBody>
      </p:sp>
    </p:spTree>
    <p:extLst>
      <p:ext uri="{BB962C8B-B14F-4D97-AF65-F5344CB8AC3E}">
        <p14:creationId xmlns:p14="http://schemas.microsoft.com/office/powerpoint/2010/main" val="2272902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3E3E6-124A-5C18-251B-2201B40AF59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Promotion to </a:t>
            </a:r>
            <a:r>
              <a:rPr lang="en-US" altLang="zh-CN">
                <a:latin typeface="Times New Roman" panose="02020603050405020304" pitchFamily="18" charset="0"/>
                <a:cs typeface="Times New Roman" panose="02020603050405020304" pitchFamily="18" charset="0"/>
              </a:rPr>
              <a:t>General</a:t>
            </a:r>
            <a:r>
              <a:rPr lang="en-US">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&amp; Tie to </a:t>
            </a:r>
            <a:r>
              <a:rPr lang="en-US" altLang="zh-CN" dirty="0">
                <a:latin typeface="Times New Roman" panose="02020603050405020304" pitchFamily="18" charset="0"/>
                <a:cs typeface="Times New Roman" panose="02020603050405020304" pitchFamily="18" charset="0"/>
              </a:rPr>
              <a:t>leaders</a:t>
            </a:r>
            <a:br>
              <a:rPr lang="en-US"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OLS vs. </a:t>
            </a:r>
            <a:r>
              <a:rPr lang="en-US" dirty="0">
                <a:latin typeface="Times New Roman" panose="02020603050405020304" pitchFamily="18" charset="0"/>
                <a:cs typeface="Times New Roman" panose="02020603050405020304" pitchFamily="18" charset="0"/>
              </a:rPr>
              <a:t>Logit Regression</a:t>
            </a:r>
            <a:endParaRPr lang="en-GB" dirty="0">
              <a:latin typeface="Times New Roman" panose="02020603050405020304" pitchFamily="18" charset="0"/>
              <a:cs typeface="Times New Roman" panose="02020603050405020304" pitchFamily="18" charset="0"/>
            </a:endParaRPr>
          </a:p>
        </p:txBody>
      </p:sp>
      <p:pic>
        <p:nvPicPr>
          <p:cNvPr id="6" name="内容占位符 5">
            <a:extLst>
              <a:ext uri="{FF2B5EF4-FFF2-40B4-BE49-F238E27FC236}">
                <a16:creationId xmlns:a16="http://schemas.microsoft.com/office/drawing/2014/main" id="{497B69E5-63E4-ED7D-D4A6-D4610C6033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916895"/>
            <a:ext cx="5996031" cy="3709870"/>
          </a:xfrm>
        </p:spPr>
      </p:pic>
      <p:sp>
        <p:nvSpPr>
          <p:cNvPr id="4" name="灯片编号占位符 3">
            <a:extLst>
              <a:ext uri="{FF2B5EF4-FFF2-40B4-BE49-F238E27FC236}">
                <a16:creationId xmlns:a16="http://schemas.microsoft.com/office/drawing/2014/main" id="{727CABA9-E07B-2605-6307-5E7D054F4E46}"/>
              </a:ext>
            </a:extLst>
          </p:cNvPr>
          <p:cNvSpPr>
            <a:spLocks noGrp="1"/>
          </p:cNvSpPr>
          <p:nvPr>
            <p:ph type="sldNum" sz="quarter" idx="12"/>
          </p:nvPr>
        </p:nvSpPr>
        <p:spPr/>
        <p:txBody>
          <a:bodyPr/>
          <a:lstStyle/>
          <a:p>
            <a:fld id="{41F902B4-3FB8-458D-8E6E-B6B3111C7BD4}" type="slidenum">
              <a:rPr lang="en-GB" smtClean="0"/>
              <a:t>13</a:t>
            </a:fld>
            <a:endParaRPr lang="en-GB" dirty="0"/>
          </a:p>
        </p:txBody>
      </p:sp>
      <p:pic>
        <p:nvPicPr>
          <p:cNvPr id="7" name="内容占位符 5">
            <a:extLst>
              <a:ext uri="{FF2B5EF4-FFF2-40B4-BE49-F238E27FC236}">
                <a16:creationId xmlns:a16="http://schemas.microsoft.com/office/drawing/2014/main" id="{A8ADB549-6069-7097-C91A-C65CD20F9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69" y="1843847"/>
            <a:ext cx="5844645" cy="3636944"/>
          </a:xfrm>
          <a:prstGeom prst="rect">
            <a:avLst/>
          </a:prstGeom>
        </p:spPr>
      </p:pic>
    </p:spTree>
    <p:extLst>
      <p:ext uri="{BB962C8B-B14F-4D97-AF65-F5344CB8AC3E}">
        <p14:creationId xmlns:p14="http://schemas.microsoft.com/office/powerpoint/2010/main" val="282528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EF8D7-5E3C-C03B-AF3A-6064A9ABCD78}"/>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CMC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Original Code with OLS</a:t>
            </a:r>
            <a:endParaRPr lang="en-GB" dirty="0"/>
          </a:p>
        </p:txBody>
      </p:sp>
      <p:pic>
        <p:nvPicPr>
          <p:cNvPr id="6" name="内容占位符 5">
            <a:extLst>
              <a:ext uri="{FF2B5EF4-FFF2-40B4-BE49-F238E27FC236}">
                <a16:creationId xmlns:a16="http://schemas.microsoft.com/office/drawing/2014/main" id="{AF20DF8D-A902-EDE8-2D13-E4C6820AAF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47850"/>
            <a:ext cx="6468439" cy="4351338"/>
          </a:xfrm>
        </p:spPr>
      </p:pic>
      <p:sp>
        <p:nvSpPr>
          <p:cNvPr id="4" name="灯片编号占位符 3">
            <a:extLst>
              <a:ext uri="{FF2B5EF4-FFF2-40B4-BE49-F238E27FC236}">
                <a16:creationId xmlns:a16="http://schemas.microsoft.com/office/drawing/2014/main" id="{578F04C3-8293-0478-12CD-8DAAFDB233E5}"/>
              </a:ext>
            </a:extLst>
          </p:cNvPr>
          <p:cNvSpPr>
            <a:spLocks noGrp="1"/>
          </p:cNvSpPr>
          <p:nvPr>
            <p:ph type="sldNum" sz="quarter" idx="12"/>
          </p:nvPr>
        </p:nvSpPr>
        <p:spPr/>
        <p:txBody>
          <a:bodyPr/>
          <a:lstStyle/>
          <a:p>
            <a:fld id="{41F902B4-3FB8-458D-8E6E-B6B3111C7BD4}" type="slidenum">
              <a:rPr lang="en-GB" smtClean="0"/>
              <a:t>14</a:t>
            </a:fld>
            <a:endParaRPr lang="en-GB" dirty="0"/>
          </a:p>
        </p:txBody>
      </p:sp>
    </p:spTree>
    <p:extLst>
      <p:ext uri="{BB962C8B-B14F-4D97-AF65-F5344CB8AC3E}">
        <p14:creationId xmlns:p14="http://schemas.microsoft.com/office/powerpoint/2010/main" val="1132001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97AA3-130A-A89F-BA53-918385DBB14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CMC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Replicate with logit regression </a:t>
            </a:r>
            <a:endParaRPr lang="en-GB" dirty="0"/>
          </a:p>
        </p:txBody>
      </p:sp>
      <p:pic>
        <p:nvPicPr>
          <p:cNvPr id="6" name="内容占位符 5">
            <a:extLst>
              <a:ext uri="{FF2B5EF4-FFF2-40B4-BE49-F238E27FC236}">
                <a16:creationId xmlns:a16="http://schemas.microsoft.com/office/drawing/2014/main" id="{22BA6E8E-E87D-0E7D-0A5F-B8A5F9C422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98338"/>
            <a:ext cx="8169769" cy="4351338"/>
          </a:xfrm>
        </p:spPr>
      </p:pic>
      <p:sp>
        <p:nvSpPr>
          <p:cNvPr id="4" name="灯片编号占位符 3">
            <a:extLst>
              <a:ext uri="{FF2B5EF4-FFF2-40B4-BE49-F238E27FC236}">
                <a16:creationId xmlns:a16="http://schemas.microsoft.com/office/drawing/2014/main" id="{AB053E65-1876-BC52-4BC9-BAFF43148D47}"/>
              </a:ext>
            </a:extLst>
          </p:cNvPr>
          <p:cNvSpPr>
            <a:spLocks noGrp="1"/>
          </p:cNvSpPr>
          <p:nvPr>
            <p:ph type="sldNum" sz="quarter" idx="12"/>
          </p:nvPr>
        </p:nvSpPr>
        <p:spPr/>
        <p:txBody>
          <a:bodyPr/>
          <a:lstStyle/>
          <a:p>
            <a:fld id="{41F902B4-3FB8-458D-8E6E-B6B3111C7BD4}" type="slidenum">
              <a:rPr lang="en-GB" smtClean="0"/>
              <a:t>15</a:t>
            </a:fld>
            <a:endParaRPr lang="en-GB" dirty="0"/>
          </a:p>
        </p:txBody>
      </p:sp>
    </p:spTree>
    <p:extLst>
      <p:ext uri="{BB962C8B-B14F-4D97-AF65-F5344CB8AC3E}">
        <p14:creationId xmlns:p14="http://schemas.microsoft.com/office/powerpoint/2010/main" val="1335259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0702C-28D8-338C-7325-258BE21BB945}"/>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CMC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OLS vs. Logit Regression</a:t>
            </a:r>
            <a:endParaRPr lang="en-GB" dirty="0"/>
          </a:p>
        </p:txBody>
      </p:sp>
      <p:sp>
        <p:nvSpPr>
          <p:cNvPr id="4" name="灯片编号占位符 3">
            <a:extLst>
              <a:ext uri="{FF2B5EF4-FFF2-40B4-BE49-F238E27FC236}">
                <a16:creationId xmlns:a16="http://schemas.microsoft.com/office/drawing/2014/main" id="{2223A6F4-09DB-7DCE-20AD-0FEC9056FC6F}"/>
              </a:ext>
            </a:extLst>
          </p:cNvPr>
          <p:cNvSpPr>
            <a:spLocks noGrp="1"/>
          </p:cNvSpPr>
          <p:nvPr>
            <p:ph type="sldNum" sz="quarter" idx="12"/>
          </p:nvPr>
        </p:nvSpPr>
        <p:spPr/>
        <p:txBody>
          <a:bodyPr/>
          <a:lstStyle/>
          <a:p>
            <a:fld id="{41F902B4-3FB8-458D-8E6E-B6B3111C7BD4}" type="slidenum">
              <a:rPr lang="en-GB" smtClean="0"/>
              <a:t>16</a:t>
            </a:fld>
            <a:endParaRPr lang="en-GB" dirty="0"/>
          </a:p>
        </p:txBody>
      </p:sp>
      <p:pic>
        <p:nvPicPr>
          <p:cNvPr id="5" name="内容占位符 7">
            <a:extLst>
              <a:ext uri="{FF2B5EF4-FFF2-40B4-BE49-F238E27FC236}">
                <a16:creationId xmlns:a16="http://schemas.microsoft.com/office/drawing/2014/main" id="{0F034EB3-DF0D-034E-4882-84BEC3C3D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2142"/>
            <a:ext cx="6216846" cy="3705862"/>
          </a:xfrm>
          <a:prstGeom prst="rect">
            <a:avLst/>
          </a:prstGeom>
        </p:spPr>
      </p:pic>
      <p:pic>
        <p:nvPicPr>
          <p:cNvPr id="11" name="内容占位符 10">
            <a:extLst>
              <a:ext uri="{FF2B5EF4-FFF2-40B4-BE49-F238E27FC236}">
                <a16:creationId xmlns:a16="http://schemas.microsoft.com/office/drawing/2014/main" id="{D3E5AFF4-0E41-DE13-CDC5-9F10C60775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16846" y="1834410"/>
            <a:ext cx="5956500" cy="3763593"/>
          </a:xfrm>
        </p:spPr>
      </p:pic>
    </p:spTree>
    <p:extLst>
      <p:ext uri="{BB962C8B-B14F-4D97-AF65-F5344CB8AC3E}">
        <p14:creationId xmlns:p14="http://schemas.microsoft.com/office/powerpoint/2010/main" val="606891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19E0C-481A-8513-6C57-48CF8110245B}"/>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Post-Deng General Promotion</a:t>
            </a:r>
            <a:br>
              <a:rPr lang="en-GB" altLang="zh-CN" dirty="0">
                <a:latin typeface="Times New Roman" panose="02020603050405020304" pitchFamily="18" charset="0"/>
                <a:cs typeface="Times New Roman" panose="02020603050405020304" pitchFamily="18" charset="0"/>
              </a:rPr>
            </a:br>
            <a:r>
              <a:rPr lang="en-GB" altLang="zh-CN" dirty="0">
                <a:latin typeface="Times New Roman" panose="02020603050405020304" pitchFamily="18" charset="0"/>
                <a:cs typeface="Times New Roman" panose="02020603050405020304" pitchFamily="18" charset="0"/>
              </a:rPr>
              <a:t>OLS vs. Logit regression: Code</a:t>
            </a:r>
            <a:endParaRPr lang="en-GB" dirty="0"/>
          </a:p>
        </p:txBody>
      </p:sp>
      <p:pic>
        <p:nvPicPr>
          <p:cNvPr id="5" name="内容占位符 4">
            <a:extLst>
              <a:ext uri="{FF2B5EF4-FFF2-40B4-BE49-F238E27FC236}">
                <a16:creationId xmlns:a16="http://schemas.microsoft.com/office/drawing/2014/main" id="{63D76FDD-F6C6-186E-C2B7-0545EE3952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9177" y="1629281"/>
            <a:ext cx="8782634" cy="5086609"/>
          </a:xfrm>
        </p:spPr>
      </p:pic>
      <p:sp>
        <p:nvSpPr>
          <p:cNvPr id="6" name="灯片编号占位符 5">
            <a:extLst>
              <a:ext uri="{FF2B5EF4-FFF2-40B4-BE49-F238E27FC236}">
                <a16:creationId xmlns:a16="http://schemas.microsoft.com/office/drawing/2014/main" id="{0FBA5B44-EBDF-5689-4998-215D4282919D}"/>
              </a:ext>
            </a:extLst>
          </p:cNvPr>
          <p:cNvSpPr>
            <a:spLocks noGrp="1"/>
          </p:cNvSpPr>
          <p:nvPr>
            <p:ph type="sldNum" sz="quarter" idx="12"/>
          </p:nvPr>
        </p:nvSpPr>
        <p:spPr/>
        <p:txBody>
          <a:bodyPr/>
          <a:lstStyle/>
          <a:p>
            <a:fld id="{41F902B4-3FB8-458D-8E6E-B6B3111C7BD4}" type="slidenum">
              <a:rPr lang="en-GB" smtClean="0"/>
              <a:t>17</a:t>
            </a:fld>
            <a:endParaRPr lang="en-GB" dirty="0"/>
          </a:p>
        </p:txBody>
      </p:sp>
    </p:spTree>
    <p:extLst>
      <p:ext uri="{BB962C8B-B14F-4D97-AF65-F5344CB8AC3E}">
        <p14:creationId xmlns:p14="http://schemas.microsoft.com/office/powerpoint/2010/main" val="3437736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5D694-E4C9-D9A9-83A4-221A901B81C5}"/>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Post-Deng CMC Promotion </a:t>
            </a:r>
            <a:br>
              <a:rPr lang="en-GB" altLang="zh-CN" dirty="0">
                <a:latin typeface="Times New Roman" panose="02020603050405020304" pitchFamily="18" charset="0"/>
                <a:cs typeface="Times New Roman" panose="02020603050405020304" pitchFamily="18" charset="0"/>
              </a:rPr>
            </a:br>
            <a:r>
              <a:rPr lang="en-GB" altLang="zh-CN" dirty="0">
                <a:latin typeface="Times New Roman" panose="02020603050405020304" pitchFamily="18" charset="0"/>
                <a:cs typeface="Times New Roman" panose="02020603050405020304" pitchFamily="18" charset="0"/>
              </a:rPr>
              <a:t>OLS vs. Logit regression: Code</a:t>
            </a:r>
            <a:endParaRPr lang="en-GB" dirty="0"/>
          </a:p>
        </p:txBody>
      </p:sp>
      <p:pic>
        <p:nvPicPr>
          <p:cNvPr id="5" name="内容占位符 4">
            <a:extLst>
              <a:ext uri="{FF2B5EF4-FFF2-40B4-BE49-F238E27FC236}">
                <a16:creationId xmlns:a16="http://schemas.microsoft.com/office/drawing/2014/main" id="{914BC4E3-3B0C-C694-7280-EE4CCAB797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0131" y="1597151"/>
            <a:ext cx="8894362" cy="5124324"/>
          </a:xfrm>
        </p:spPr>
      </p:pic>
      <p:sp>
        <p:nvSpPr>
          <p:cNvPr id="6" name="灯片编号占位符 5">
            <a:extLst>
              <a:ext uri="{FF2B5EF4-FFF2-40B4-BE49-F238E27FC236}">
                <a16:creationId xmlns:a16="http://schemas.microsoft.com/office/drawing/2014/main" id="{927AB82A-8081-B373-A6B2-2843E985217A}"/>
              </a:ext>
            </a:extLst>
          </p:cNvPr>
          <p:cNvSpPr>
            <a:spLocks noGrp="1"/>
          </p:cNvSpPr>
          <p:nvPr>
            <p:ph type="sldNum" sz="quarter" idx="12"/>
          </p:nvPr>
        </p:nvSpPr>
        <p:spPr/>
        <p:txBody>
          <a:bodyPr/>
          <a:lstStyle/>
          <a:p>
            <a:fld id="{41F902B4-3FB8-458D-8E6E-B6B3111C7BD4}" type="slidenum">
              <a:rPr lang="en-GB" smtClean="0"/>
              <a:t>18</a:t>
            </a:fld>
            <a:endParaRPr lang="en-GB" dirty="0"/>
          </a:p>
        </p:txBody>
      </p:sp>
    </p:spTree>
    <p:extLst>
      <p:ext uri="{BB962C8B-B14F-4D97-AF65-F5344CB8AC3E}">
        <p14:creationId xmlns:p14="http://schemas.microsoft.com/office/powerpoint/2010/main" val="1815850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0210FF-D6EB-0E66-D79F-B6F6BDEF2DF1}"/>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Post-Deng General &amp; CMC Promotion</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OLS vs. Logit regression: Output </a:t>
            </a:r>
          </a:p>
        </p:txBody>
      </p:sp>
      <p:pic>
        <p:nvPicPr>
          <p:cNvPr id="5" name="内容占位符 4">
            <a:extLst>
              <a:ext uri="{FF2B5EF4-FFF2-40B4-BE49-F238E27FC236}">
                <a16:creationId xmlns:a16="http://schemas.microsoft.com/office/drawing/2014/main" id="{2280808C-B9A0-1B0E-43AA-1508937711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3234" y="1924960"/>
            <a:ext cx="6301322" cy="5010907"/>
          </a:xfrm>
        </p:spPr>
      </p:pic>
      <p:pic>
        <p:nvPicPr>
          <p:cNvPr id="7" name="图片 6">
            <a:extLst>
              <a:ext uri="{FF2B5EF4-FFF2-40B4-BE49-F238E27FC236}">
                <a16:creationId xmlns:a16="http://schemas.microsoft.com/office/drawing/2014/main" id="{C293A957-53B8-48A1-3CD9-1978366DC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43142"/>
            <a:ext cx="5959494" cy="4792725"/>
          </a:xfrm>
          <a:prstGeom prst="rect">
            <a:avLst/>
          </a:prstGeom>
        </p:spPr>
      </p:pic>
      <p:sp>
        <p:nvSpPr>
          <p:cNvPr id="8" name="灯片编号占位符 7">
            <a:extLst>
              <a:ext uri="{FF2B5EF4-FFF2-40B4-BE49-F238E27FC236}">
                <a16:creationId xmlns:a16="http://schemas.microsoft.com/office/drawing/2014/main" id="{09CBF8AA-114E-51B9-4D63-EBA60E015D80}"/>
              </a:ext>
            </a:extLst>
          </p:cNvPr>
          <p:cNvSpPr>
            <a:spLocks noGrp="1"/>
          </p:cNvSpPr>
          <p:nvPr>
            <p:ph type="sldNum" sz="quarter" idx="12"/>
          </p:nvPr>
        </p:nvSpPr>
        <p:spPr/>
        <p:txBody>
          <a:bodyPr/>
          <a:lstStyle/>
          <a:p>
            <a:fld id="{41F902B4-3FB8-458D-8E6E-B6B3111C7BD4}" type="slidenum">
              <a:rPr lang="en-GB" smtClean="0"/>
              <a:t>19</a:t>
            </a:fld>
            <a:endParaRPr lang="en-GB" dirty="0"/>
          </a:p>
        </p:txBody>
      </p:sp>
    </p:spTree>
    <p:extLst>
      <p:ext uri="{BB962C8B-B14F-4D97-AF65-F5344CB8AC3E}">
        <p14:creationId xmlns:p14="http://schemas.microsoft.com/office/powerpoint/2010/main" val="625386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F3FF67-217F-2662-55DB-FA289EAA7258}"/>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Explaining the Original Work:</a:t>
            </a:r>
          </a:p>
        </p:txBody>
      </p:sp>
      <p:sp>
        <p:nvSpPr>
          <p:cNvPr id="3" name="内容占位符 2">
            <a:extLst>
              <a:ext uri="{FF2B5EF4-FFF2-40B4-BE49-F238E27FC236}">
                <a16:creationId xmlns:a16="http://schemas.microsoft.com/office/drawing/2014/main" id="{A57F216A-BEDF-D005-3E7A-77B9E7B46DBB}"/>
              </a:ext>
            </a:extLst>
          </p:cNvPr>
          <p:cNvSpPr>
            <a:spLocks noGrp="1"/>
          </p:cNvSpPr>
          <p:nvPr>
            <p:ph idx="1"/>
          </p:nvPr>
        </p:nvSpPr>
        <p:spPr>
          <a:xfrm>
            <a:off x="838200" y="1472205"/>
            <a:ext cx="10515600" cy="5332502"/>
          </a:xfrm>
        </p:spPr>
        <p:txBody>
          <a:bodyPr>
            <a:normAutofit fontScale="70000" lnSpcReduction="20000"/>
          </a:bodyPr>
          <a:lstStyle/>
          <a:p>
            <a:r>
              <a:rPr lang="en-GB" altLang="zh-CN" dirty="0">
                <a:latin typeface="Times New Roman" panose="02020603050405020304" pitchFamily="18" charset="0"/>
                <a:cs typeface="Times New Roman" panose="02020603050405020304" pitchFamily="18" charset="0"/>
              </a:rPr>
              <a:t>Research Question: Who is more likely to be promoted to general and the Central Military Committee (CMC)?  </a:t>
            </a: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Hypothesis: There is a trade-off in loyalty and professionalism. </a:t>
            </a: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Outcome variables: </a:t>
            </a:r>
          </a:p>
          <a:p>
            <a:pPr marL="0" indent="0">
              <a:buNone/>
            </a:pPr>
            <a:r>
              <a:rPr lang="en-GB" altLang="zh-CN" dirty="0">
                <a:latin typeface="Times New Roman" panose="02020603050405020304" pitchFamily="18" charset="0"/>
                <a:cs typeface="Times New Roman" panose="02020603050405020304" pitchFamily="18" charset="0"/>
              </a:rPr>
              <a:t>  Central Military Committee Member: </a:t>
            </a:r>
            <a:r>
              <a:rPr lang="en-US" altLang="zh-CN" dirty="0">
                <a:latin typeface="Times New Roman" panose="02020603050405020304" pitchFamily="18" charset="0"/>
                <a:cs typeface="Times New Roman" panose="02020603050405020304" pitchFamily="18" charset="0"/>
              </a:rPr>
              <a:t>Yes</a:t>
            </a:r>
            <a:r>
              <a:rPr lang="en-GB" altLang="zh-CN" dirty="0">
                <a:latin typeface="Times New Roman" panose="02020603050405020304" pitchFamily="18" charset="0"/>
                <a:cs typeface="Times New Roman" panose="02020603050405020304" pitchFamily="18" charset="0"/>
              </a:rPr>
              <a:t> (1) vs. N</a:t>
            </a:r>
            <a:r>
              <a:rPr lang="en-US" altLang="zh-CN" dirty="0">
                <a:latin typeface="Times New Roman" panose="02020603050405020304" pitchFamily="18" charset="0"/>
                <a:cs typeface="Times New Roman" panose="02020603050405020304" pitchFamily="18" charset="0"/>
              </a:rPr>
              <a:t>o </a:t>
            </a:r>
            <a:r>
              <a:rPr lang="en-GB" altLang="zh-CN" dirty="0">
                <a:latin typeface="Times New Roman" panose="02020603050405020304" pitchFamily="18" charset="0"/>
                <a:cs typeface="Times New Roman" panose="02020603050405020304" pitchFamily="18" charset="0"/>
              </a:rPr>
              <a:t>(0)</a:t>
            </a:r>
          </a:p>
          <a:p>
            <a:pPr marL="0" indent="0">
              <a:buNone/>
            </a:pPr>
            <a:r>
              <a:rPr lang="en-GB" altLang="zh-CN" dirty="0">
                <a:latin typeface="Times New Roman" panose="02020603050405020304" pitchFamily="18" charset="0"/>
                <a:cs typeface="Times New Roman" panose="02020603050405020304" pitchFamily="18" charset="0"/>
              </a:rPr>
              <a:t>  Promoted to General: </a:t>
            </a:r>
            <a:r>
              <a:rPr lang="en-US" altLang="zh-CN" dirty="0">
                <a:latin typeface="Times New Roman" panose="02020603050405020304" pitchFamily="18" charset="0"/>
                <a:cs typeface="Times New Roman" panose="02020603050405020304" pitchFamily="18" charset="0"/>
              </a:rPr>
              <a:t>Yes</a:t>
            </a:r>
            <a:r>
              <a:rPr lang="en-GB" altLang="zh-CN" dirty="0">
                <a:latin typeface="Times New Roman" panose="02020603050405020304" pitchFamily="18" charset="0"/>
                <a:cs typeface="Times New Roman" panose="02020603050405020304" pitchFamily="18" charset="0"/>
              </a:rPr>
              <a:t> (1) vs. N</a:t>
            </a:r>
            <a:r>
              <a:rPr lang="en-US" altLang="zh-CN" dirty="0">
                <a:latin typeface="Times New Roman" panose="02020603050405020304" pitchFamily="18" charset="0"/>
                <a:cs typeface="Times New Roman" panose="02020603050405020304" pitchFamily="18" charset="0"/>
              </a:rPr>
              <a:t>o </a:t>
            </a:r>
            <a:r>
              <a:rPr lang="en-GB" altLang="zh-CN" dirty="0">
                <a:latin typeface="Times New Roman" panose="02020603050405020304" pitchFamily="18" charset="0"/>
                <a:cs typeface="Times New Roman" panose="02020603050405020304" pitchFamily="18" charset="0"/>
              </a:rPr>
              <a:t>(0)</a:t>
            </a:r>
          </a:p>
          <a:p>
            <a:pPr marL="0" indent="0">
              <a:buNone/>
            </a:pPr>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Explanatory Variables: </a:t>
            </a:r>
          </a:p>
          <a:p>
            <a:pPr marL="0" indent="0">
              <a:buNone/>
            </a:pPr>
            <a:r>
              <a:rPr lang="en-GB" altLang="zh-CN" dirty="0">
                <a:latin typeface="Times New Roman" panose="02020603050405020304" pitchFamily="18" charset="0"/>
                <a:cs typeface="Times New Roman" panose="02020603050405020304" pitchFamily="18" charset="0"/>
              </a:rPr>
              <a:t>  Career Connection with Leader: </a:t>
            </a:r>
            <a:r>
              <a:rPr lang="en-US" altLang="zh-CN" dirty="0">
                <a:latin typeface="Times New Roman" panose="02020603050405020304" pitchFamily="18" charset="0"/>
                <a:cs typeface="Times New Roman" panose="02020603050405020304" pitchFamily="18" charset="0"/>
              </a:rPr>
              <a:t>Yes</a:t>
            </a:r>
            <a:r>
              <a:rPr lang="en-GB" altLang="zh-CN" dirty="0">
                <a:latin typeface="Times New Roman" panose="02020603050405020304" pitchFamily="18" charset="0"/>
                <a:cs typeface="Times New Roman" panose="02020603050405020304" pitchFamily="18" charset="0"/>
              </a:rPr>
              <a:t> (1) vs. N</a:t>
            </a:r>
            <a:r>
              <a:rPr lang="en-US" altLang="zh-CN" dirty="0">
                <a:latin typeface="Times New Roman" panose="02020603050405020304" pitchFamily="18" charset="0"/>
                <a:cs typeface="Times New Roman" panose="02020603050405020304" pitchFamily="18" charset="0"/>
              </a:rPr>
              <a:t>o </a:t>
            </a:r>
            <a:r>
              <a:rPr lang="en-GB" altLang="zh-CN" dirty="0">
                <a:latin typeface="Times New Roman" panose="02020603050405020304" pitchFamily="18" charset="0"/>
                <a:cs typeface="Times New Roman" panose="02020603050405020304" pitchFamily="18" charset="0"/>
              </a:rPr>
              <a:t>(0)</a:t>
            </a:r>
          </a:p>
          <a:p>
            <a:pPr marL="0" indent="0">
              <a:buNone/>
            </a:pPr>
            <a:r>
              <a:rPr lang="en-GB" altLang="zh-CN" dirty="0">
                <a:latin typeface="Times New Roman" panose="02020603050405020304" pitchFamily="18" charset="0"/>
                <a:cs typeface="Times New Roman" panose="02020603050405020304" pitchFamily="18" charset="0"/>
              </a:rPr>
              <a:t>  Combat Experience after 1949: Yes (1) or No (0)</a:t>
            </a:r>
          </a:p>
          <a:p>
            <a:pPr marL="0" indent="0">
              <a:buNone/>
            </a:pPr>
            <a:r>
              <a:rPr lang="en-GB" altLang="zh-CN" dirty="0">
                <a:latin typeface="Times New Roman" panose="02020603050405020304" pitchFamily="18" charset="0"/>
                <a:cs typeface="Times New Roman" panose="02020603050405020304" pitchFamily="18" charset="0"/>
              </a:rPr>
              <a:t>  Ethnic Minority: Yes (1) or No (0)</a:t>
            </a:r>
          </a:p>
          <a:p>
            <a:pPr marL="0" indent="0">
              <a:buNone/>
            </a:pPr>
            <a:r>
              <a:rPr lang="en-GB" altLang="zh-CN" dirty="0">
                <a:latin typeface="Times New Roman" panose="02020603050405020304" pitchFamily="18" charset="0"/>
                <a:cs typeface="Times New Roman" panose="02020603050405020304" pitchFamily="18" charset="0"/>
              </a:rPr>
              <a:t>  Rural Birth: Yes (1) or No (0)</a:t>
            </a:r>
          </a:p>
          <a:p>
            <a:pPr marL="0" indent="0">
              <a:buNone/>
            </a:pPr>
            <a:r>
              <a:rPr lang="en-GB" altLang="zh-CN" dirty="0">
                <a:latin typeface="Times New Roman" panose="02020603050405020304" pitchFamily="18" charset="0"/>
                <a:cs typeface="Times New Roman" panose="02020603050405020304" pitchFamily="18" charset="0"/>
              </a:rPr>
              <a:t>  Princeling (parents joined PLA or Red Army): Yes (1) or No (0)</a:t>
            </a:r>
          </a:p>
          <a:p>
            <a:pPr marL="0" indent="0">
              <a:buNone/>
            </a:pPr>
            <a:r>
              <a:rPr lang="en-GB" altLang="zh-CN" dirty="0">
                <a:latin typeface="Times New Roman" panose="02020603050405020304" pitchFamily="18" charset="0"/>
                <a:cs typeface="Times New Roman" panose="02020603050405020304" pitchFamily="18" charset="0"/>
              </a:rPr>
              <a:t>  Education: </a:t>
            </a:r>
            <a:r>
              <a:rPr lang="en-US" altLang="zh-CN" dirty="0">
                <a:latin typeface="Times New Roman" panose="02020603050405020304" pitchFamily="18" charset="0"/>
                <a:cs typeface="Times New Roman" panose="02020603050405020304" pitchFamily="18" charset="0"/>
              </a:rPr>
              <a:t>1=primary graduate, 2=college/military academy graduate, 3=postgraduate</a:t>
            </a:r>
            <a:endParaRPr lang="en-GB" altLang="zh-CN"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138E9EF6-D0A5-7D78-C42D-B4F2E8C7AE6C}"/>
              </a:ext>
            </a:extLst>
          </p:cNvPr>
          <p:cNvSpPr>
            <a:spLocks noGrp="1"/>
          </p:cNvSpPr>
          <p:nvPr>
            <p:ph type="sldNum" sz="quarter" idx="12"/>
          </p:nvPr>
        </p:nvSpPr>
        <p:spPr/>
        <p:txBody>
          <a:bodyPr/>
          <a:lstStyle/>
          <a:p>
            <a:fld id="{41F902B4-3FB8-458D-8E6E-B6B3111C7BD4}" type="slidenum">
              <a:rPr lang="en-GB" smtClean="0"/>
              <a:t>2</a:t>
            </a:fld>
            <a:endParaRPr lang="en-GB" dirty="0"/>
          </a:p>
        </p:txBody>
      </p:sp>
    </p:spTree>
    <p:extLst>
      <p:ext uri="{BB962C8B-B14F-4D97-AF65-F5344CB8AC3E}">
        <p14:creationId xmlns:p14="http://schemas.microsoft.com/office/powerpoint/2010/main" val="2548390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A9D30C-738A-1EB2-6495-E3854F10C8EE}"/>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Interaction 1   </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Minority : Rural</a:t>
            </a:r>
          </a:p>
        </p:txBody>
      </p:sp>
      <p:pic>
        <p:nvPicPr>
          <p:cNvPr id="4" name="内容占位符 4">
            <a:extLst>
              <a:ext uri="{FF2B5EF4-FFF2-40B4-BE49-F238E27FC236}">
                <a16:creationId xmlns:a16="http://schemas.microsoft.com/office/drawing/2014/main" id="{10F8CE1E-862F-8AE2-4F33-0AF322A860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538356"/>
            <a:ext cx="7138958" cy="2413355"/>
          </a:xfrm>
        </p:spPr>
      </p:pic>
      <p:pic>
        <p:nvPicPr>
          <p:cNvPr id="6" name="图片 5">
            <a:extLst>
              <a:ext uri="{FF2B5EF4-FFF2-40B4-BE49-F238E27FC236}">
                <a16:creationId xmlns:a16="http://schemas.microsoft.com/office/drawing/2014/main" id="{C841367F-1703-245D-25F9-77334E6B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295109"/>
            <a:ext cx="7475547" cy="1982444"/>
          </a:xfrm>
          <a:prstGeom prst="rect">
            <a:avLst/>
          </a:prstGeom>
        </p:spPr>
      </p:pic>
      <p:sp>
        <p:nvSpPr>
          <p:cNvPr id="7" name="灯片编号占位符 6">
            <a:extLst>
              <a:ext uri="{FF2B5EF4-FFF2-40B4-BE49-F238E27FC236}">
                <a16:creationId xmlns:a16="http://schemas.microsoft.com/office/drawing/2014/main" id="{36FA38FD-D2C0-C5F6-F5DC-772E44E574BE}"/>
              </a:ext>
            </a:extLst>
          </p:cNvPr>
          <p:cNvSpPr>
            <a:spLocks noGrp="1"/>
          </p:cNvSpPr>
          <p:nvPr>
            <p:ph type="sldNum" sz="quarter" idx="12"/>
          </p:nvPr>
        </p:nvSpPr>
        <p:spPr/>
        <p:txBody>
          <a:bodyPr/>
          <a:lstStyle/>
          <a:p>
            <a:fld id="{41F902B4-3FB8-458D-8E6E-B6B3111C7BD4}" type="slidenum">
              <a:rPr lang="en-GB" smtClean="0"/>
              <a:t>20</a:t>
            </a:fld>
            <a:endParaRPr lang="en-GB" dirty="0"/>
          </a:p>
        </p:txBody>
      </p:sp>
      <p:pic>
        <p:nvPicPr>
          <p:cNvPr id="5" name="图片 4">
            <a:extLst>
              <a:ext uri="{FF2B5EF4-FFF2-40B4-BE49-F238E27FC236}">
                <a16:creationId xmlns:a16="http://schemas.microsoft.com/office/drawing/2014/main" id="{63F59C69-9E44-2CD8-AE94-28FD3B34CE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6243" y="4991054"/>
            <a:ext cx="6029369" cy="590554"/>
          </a:xfrm>
          <a:prstGeom prst="rect">
            <a:avLst/>
          </a:prstGeom>
        </p:spPr>
      </p:pic>
      <p:pic>
        <p:nvPicPr>
          <p:cNvPr id="9" name="图片 8">
            <a:extLst>
              <a:ext uri="{FF2B5EF4-FFF2-40B4-BE49-F238E27FC236}">
                <a16:creationId xmlns:a16="http://schemas.microsoft.com/office/drawing/2014/main" id="{70432024-2898-8E40-D0DB-C4AEEA9163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9997" y="2340137"/>
            <a:ext cx="6148175" cy="590554"/>
          </a:xfrm>
          <a:prstGeom prst="rect">
            <a:avLst/>
          </a:prstGeom>
        </p:spPr>
      </p:pic>
    </p:spTree>
    <p:extLst>
      <p:ext uri="{BB962C8B-B14F-4D97-AF65-F5344CB8AC3E}">
        <p14:creationId xmlns:p14="http://schemas.microsoft.com/office/powerpoint/2010/main" val="4235745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175A0-E75A-5A8C-A118-29432E0677C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Contribution 3:</a:t>
            </a:r>
            <a:r>
              <a:rPr lang="zh-CN" altLang="en-US" dirty="0">
                <a:latin typeface="Times New Roman" panose="02020603050405020304" pitchFamily="18" charset="0"/>
                <a:cs typeface="Times New Roman" panose="02020603050405020304" pitchFamily="18" charset="0"/>
              </a:rPr>
              <a:t> </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FAC97CE-E714-1E87-80D4-D3A3A5342FD8}"/>
              </a:ext>
            </a:extLst>
          </p:cNvPr>
          <p:cNvSpPr>
            <a:spLocks noGrp="1"/>
          </p:cNvSpPr>
          <p:nvPr>
            <p:ph idx="1"/>
          </p:nvPr>
        </p:nvSpPr>
        <p:spPr/>
        <p:txBody>
          <a:bodyPr/>
          <a:lstStyle/>
          <a:p>
            <a:r>
              <a:rPr lang="en-GB" altLang="zh-CN" dirty="0">
                <a:latin typeface="Times New Roman" panose="02020603050405020304" pitchFamily="18" charset="0"/>
                <a:cs typeface="Times New Roman" panose="02020603050405020304" pitchFamily="18" charset="0"/>
              </a:rPr>
              <a:t>Add three interaction effects in the main model:</a:t>
            </a: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rural : minority </a:t>
            </a:r>
          </a:p>
          <a:p>
            <a:r>
              <a:rPr lang="en-GB" altLang="zh-CN" dirty="0">
                <a:latin typeface="Times New Roman" panose="02020603050405020304" pitchFamily="18" charset="0"/>
                <a:cs typeface="Times New Roman" panose="02020603050405020304" pitchFamily="18" charset="0"/>
              </a:rPr>
              <a:t>combat_post_1949 : commissar </a:t>
            </a:r>
          </a:p>
          <a:p>
            <a:r>
              <a:rPr lang="en-GB" altLang="zh-CN" dirty="0">
                <a:latin typeface="Times New Roman" panose="02020603050405020304" pitchFamily="18" charset="0"/>
                <a:cs typeface="Times New Roman" panose="02020603050405020304" pitchFamily="18" charset="0"/>
              </a:rPr>
              <a:t>minority : commissar </a:t>
            </a:r>
          </a:p>
          <a:p>
            <a:endParaRPr lang="en-GB" dirty="0"/>
          </a:p>
        </p:txBody>
      </p:sp>
      <p:sp>
        <p:nvSpPr>
          <p:cNvPr id="4" name="灯片编号占位符 3">
            <a:extLst>
              <a:ext uri="{FF2B5EF4-FFF2-40B4-BE49-F238E27FC236}">
                <a16:creationId xmlns:a16="http://schemas.microsoft.com/office/drawing/2014/main" id="{78B37EC2-402D-BC98-B6A3-0BEAFFAB4613}"/>
              </a:ext>
            </a:extLst>
          </p:cNvPr>
          <p:cNvSpPr>
            <a:spLocks noGrp="1"/>
          </p:cNvSpPr>
          <p:nvPr>
            <p:ph type="sldNum" sz="quarter" idx="12"/>
          </p:nvPr>
        </p:nvSpPr>
        <p:spPr/>
        <p:txBody>
          <a:bodyPr/>
          <a:lstStyle/>
          <a:p>
            <a:fld id="{41F902B4-3FB8-458D-8E6E-B6B3111C7BD4}" type="slidenum">
              <a:rPr lang="en-GB" smtClean="0"/>
              <a:t>21</a:t>
            </a:fld>
            <a:endParaRPr lang="en-GB" dirty="0"/>
          </a:p>
        </p:txBody>
      </p:sp>
    </p:spTree>
    <p:extLst>
      <p:ext uri="{BB962C8B-B14F-4D97-AF65-F5344CB8AC3E}">
        <p14:creationId xmlns:p14="http://schemas.microsoft.com/office/powerpoint/2010/main" val="600944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72F24-D211-F657-7A1B-663197A7268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Additive vs. Interaction: General Promotion  </a:t>
            </a:r>
            <a:endParaRPr lang="en-GB" dirty="0"/>
          </a:p>
        </p:txBody>
      </p:sp>
      <p:pic>
        <p:nvPicPr>
          <p:cNvPr id="5" name="内容占位符 4">
            <a:extLst>
              <a:ext uri="{FF2B5EF4-FFF2-40B4-BE49-F238E27FC236}">
                <a16:creationId xmlns:a16="http://schemas.microsoft.com/office/drawing/2014/main" id="{54EAF807-2368-D2E9-95DD-8730EF9622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8761" y="1230738"/>
            <a:ext cx="2982648" cy="5627262"/>
          </a:xfrm>
        </p:spPr>
      </p:pic>
      <p:pic>
        <p:nvPicPr>
          <p:cNvPr id="7" name="图片 6">
            <a:extLst>
              <a:ext uri="{FF2B5EF4-FFF2-40B4-BE49-F238E27FC236}">
                <a16:creationId xmlns:a16="http://schemas.microsoft.com/office/drawing/2014/main" id="{CBDD62F7-25E3-42FE-F90F-8E9C364632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8249" y="1284284"/>
            <a:ext cx="2739192" cy="5573716"/>
          </a:xfrm>
          <a:prstGeom prst="rect">
            <a:avLst/>
          </a:prstGeom>
        </p:spPr>
      </p:pic>
      <p:sp>
        <p:nvSpPr>
          <p:cNvPr id="13" name="文本框 12">
            <a:extLst>
              <a:ext uri="{FF2B5EF4-FFF2-40B4-BE49-F238E27FC236}">
                <a16:creationId xmlns:a16="http://schemas.microsoft.com/office/drawing/2014/main" id="{06CF8285-9C88-9D94-85E3-83642364EE0B}"/>
              </a:ext>
            </a:extLst>
          </p:cNvPr>
          <p:cNvSpPr txBox="1"/>
          <p:nvPr/>
        </p:nvSpPr>
        <p:spPr>
          <a:xfrm>
            <a:off x="403908" y="1904990"/>
            <a:ext cx="5144854" cy="4524315"/>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is born in rural China, the log odds of that officer being promoted to general are by 0.516 larger than those officers from ethnic minority families and born in urban on average.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a:t>
            </a:r>
            <a:r>
              <a:rPr lang="en-US" altLang="zh-CN" dirty="0">
                <a:latin typeface="Times New Roman" panose="02020603050405020304" pitchFamily="18" charset="0"/>
                <a:cs typeface="Times New Roman" panose="02020603050405020304" pitchFamily="18" charset="0"/>
              </a:rPr>
              <a:t>(</a:t>
            </a:r>
            <a:r>
              <a:rPr lang="en-GB" altLang="zh-CN" dirty="0">
                <a:latin typeface="Times New Roman" panose="02020603050405020304" pitchFamily="18" charset="0"/>
                <a:cs typeface="Times New Roman" panose="02020603050405020304" pitchFamily="18" charset="0"/>
              </a:rPr>
              <a:t>that statistically significantly different from 0</a:t>
            </a:r>
            <a:r>
              <a:rPr lang="en-US" altLang="zh-CN"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between officers from Han ethnicity and ethnic minority on being promoted to general or not.</a:t>
            </a:r>
          </a:p>
        </p:txBody>
      </p:sp>
      <p:sp>
        <p:nvSpPr>
          <p:cNvPr id="14" name="灯片编号占位符 13">
            <a:extLst>
              <a:ext uri="{FF2B5EF4-FFF2-40B4-BE49-F238E27FC236}">
                <a16:creationId xmlns:a16="http://schemas.microsoft.com/office/drawing/2014/main" id="{0201355B-F86B-CB0E-E122-3C046B1B6050}"/>
              </a:ext>
            </a:extLst>
          </p:cNvPr>
          <p:cNvSpPr>
            <a:spLocks noGrp="1"/>
          </p:cNvSpPr>
          <p:nvPr>
            <p:ph type="sldNum" sz="quarter" idx="12"/>
          </p:nvPr>
        </p:nvSpPr>
        <p:spPr/>
        <p:txBody>
          <a:bodyPr/>
          <a:lstStyle/>
          <a:p>
            <a:fld id="{41F902B4-3FB8-458D-8E6E-B6B3111C7BD4}" type="slidenum">
              <a:rPr lang="en-GB" smtClean="0"/>
              <a:t>22</a:t>
            </a:fld>
            <a:endParaRPr lang="en-GB" dirty="0"/>
          </a:p>
        </p:txBody>
      </p:sp>
    </p:spTree>
    <p:extLst>
      <p:ext uri="{BB962C8B-B14F-4D97-AF65-F5344CB8AC3E}">
        <p14:creationId xmlns:p14="http://schemas.microsoft.com/office/powerpoint/2010/main" val="1448103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6EF97-F171-A947-6A5C-835A93822A7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Additive vs. Interaction: CMC Promotion  </a:t>
            </a:r>
            <a:endParaRPr lang="en-GB" dirty="0">
              <a:latin typeface="Times New Roman" panose="02020603050405020304" pitchFamily="18" charset="0"/>
              <a:cs typeface="Times New Roman" panose="02020603050405020304" pitchFamily="18" charset="0"/>
            </a:endParaRPr>
          </a:p>
        </p:txBody>
      </p:sp>
      <p:pic>
        <p:nvPicPr>
          <p:cNvPr id="11" name="内容占位符 10">
            <a:extLst>
              <a:ext uri="{FF2B5EF4-FFF2-40B4-BE49-F238E27FC236}">
                <a16:creationId xmlns:a16="http://schemas.microsoft.com/office/drawing/2014/main" id="{234E4AC3-781C-593F-7918-C19A37BE1A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6889" y="1319667"/>
            <a:ext cx="2944688" cy="5490207"/>
          </a:xfrm>
        </p:spPr>
      </p:pic>
      <p:pic>
        <p:nvPicPr>
          <p:cNvPr id="13" name="图片 12">
            <a:extLst>
              <a:ext uri="{FF2B5EF4-FFF2-40B4-BE49-F238E27FC236}">
                <a16:creationId xmlns:a16="http://schemas.microsoft.com/office/drawing/2014/main" id="{29850A20-FE7B-8EE9-3A75-DF9ED1784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1576" y="1332178"/>
            <a:ext cx="2872224" cy="5477696"/>
          </a:xfrm>
          <a:prstGeom prst="rect">
            <a:avLst/>
          </a:prstGeom>
        </p:spPr>
      </p:pic>
      <p:sp>
        <p:nvSpPr>
          <p:cNvPr id="18" name="文本框 17">
            <a:extLst>
              <a:ext uri="{FF2B5EF4-FFF2-40B4-BE49-F238E27FC236}">
                <a16:creationId xmlns:a16="http://schemas.microsoft.com/office/drawing/2014/main" id="{E4CF5672-520D-F410-5112-DE716A180B5F}"/>
              </a:ext>
            </a:extLst>
          </p:cNvPr>
          <p:cNvSpPr txBox="1"/>
          <p:nvPr/>
        </p:nvSpPr>
        <p:spPr>
          <a:xfrm>
            <a:off x="403908" y="1904990"/>
            <a:ext cx="5144854" cy="4524315"/>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is born in rural China, the log odds of that officer being promoted to CMC are by 1.055 larger than those officers from ethnic minority families and born in urban on average.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between officers from Han ethnicity and ethnic minority on being promoted to CMC or not.</a:t>
            </a:r>
          </a:p>
        </p:txBody>
      </p:sp>
      <p:sp>
        <p:nvSpPr>
          <p:cNvPr id="19" name="灯片编号占位符 18">
            <a:extLst>
              <a:ext uri="{FF2B5EF4-FFF2-40B4-BE49-F238E27FC236}">
                <a16:creationId xmlns:a16="http://schemas.microsoft.com/office/drawing/2014/main" id="{A356E277-06F2-9CC0-3E75-CEB0746A0260}"/>
              </a:ext>
            </a:extLst>
          </p:cNvPr>
          <p:cNvSpPr>
            <a:spLocks noGrp="1"/>
          </p:cNvSpPr>
          <p:nvPr>
            <p:ph type="sldNum" sz="quarter" idx="12"/>
          </p:nvPr>
        </p:nvSpPr>
        <p:spPr/>
        <p:txBody>
          <a:bodyPr/>
          <a:lstStyle/>
          <a:p>
            <a:fld id="{41F902B4-3FB8-458D-8E6E-B6B3111C7BD4}" type="slidenum">
              <a:rPr lang="en-GB" smtClean="0"/>
              <a:t>23</a:t>
            </a:fld>
            <a:endParaRPr lang="en-GB" dirty="0"/>
          </a:p>
        </p:txBody>
      </p:sp>
    </p:spTree>
    <p:extLst>
      <p:ext uri="{BB962C8B-B14F-4D97-AF65-F5344CB8AC3E}">
        <p14:creationId xmlns:p14="http://schemas.microsoft.com/office/powerpoint/2010/main" val="3805725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5AEDB5-8DDE-F55D-73CB-5AD66194DE9D}"/>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Model Comparison with “LRT”</a:t>
            </a:r>
            <a:endParaRPr lang="en-GB" dirty="0"/>
          </a:p>
        </p:txBody>
      </p:sp>
      <p:sp>
        <p:nvSpPr>
          <p:cNvPr id="4" name="灯片编号占位符 3">
            <a:extLst>
              <a:ext uri="{FF2B5EF4-FFF2-40B4-BE49-F238E27FC236}">
                <a16:creationId xmlns:a16="http://schemas.microsoft.com/office/drawing/2014/main" id="{53EACA69-B0F2-BADA-49ED-C650F0E4C1C1}"/>
              </a:ext>
            </a:extLst>
          </p:cNvPr>
          <p:cNvSpPr>
            <a:spLocks noGrp="1"/>
          </p:cNvSpPr>
          <p:nvPr>
            <p:ph type="sldNum" sz="quarter" idx="12"/>
          </p:nvPr>
        </p:nvSpPr>
        <p:spPr/>
        <p:txBody>
          <a:bodyPr/>
          <a:lstStyle/>
          <a:p>
            <a:fld id="{41F902B4-3FB8-458D-8E6E-B6B3111C7BD4}" type="slidenum">
              <a:rPr lang="en-GB" smtClean="0"/>
              <a:t>24</a:t>
            </a:fld>
            <a:endParaRPr lang="en-GB" dirty="0"/>
          </a:p>
        </p:txBody>
      </p:sp>
      <p:sp>
        <p:nvSpPr>
          <p:cNvPr id="12" name="内容占位符 11">
            <a:extLst>
              <a:ext uri="{FF2B5EF4-FFF2-40B4-BE49-F238E27FC236}">
                <a16:creationId xmlns:a16="http://schemas.microsoft.com/office/drawing/2014/main" id="{50920D4C-58D7-9F63-B550-A4AC07ECC004}"/>
              </a:ext>
            </a:extLst>
          </p:cNvPr>
          <p:cNvSpPr>
            <a:spLocks noGrp="1"/>
          </p:cNvSpPr>
          <p:nvPr>
            <p:ph idx="1"/>
          </p:nvPr>
        </p:nvSpPr>
        <p:spPr/>
        <p:txBody>
          <a:bodyPr/>
          <a:lstStyle/>
          <a:p>
            <a:r>
              <a:rPr lang="en-GB" altLang="zh-CN" dirty="0">
                <a:latin typeface="Times New Roman" panose="02020603050405020304" pitchFamily="18" charset="0"/>
                <a:cs typeface="Times New Roman" panose="02020603050405020304" pitchFamily="18" charset="0"/>
              </a:rPr>
              <a:t>P-value &gt; 0.05 # General Promotion </a:t>
            </a:r>
          </a:p>
          <a:p>
            <a:r>
              <a:rPr lang="en-GB" altLang="zh-CN"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-value &gt; 0.05   # CMC Promotion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We cannot deny the null hypothesis that the interaction model is not better </a:t>
            </a:r>
            <a:r>
              <a:rPr lang="en-US" altLang="zh-CN">
                <a:latin typeface="Times New Roman" panose="02020603050405020304" pitchFamily="18" charset="0"/>
                <a:cs typeface="Times New Roman" panose="02020603050405020304" pitchFamily="18" charset="0"/>
              </a:rPr>
              <a:t>than the additive </a:t>
            </a:r>
            <a:r>
              <a:rPr lang="en-US" altLang="zh-CN" dirty="0">
                <a:latin typeface="Times New Roman" panose="02020603050405020304" pitchFamily="18" charset="0"/>
                <a:cs typeface="Times New Roman" panose="02020603050405020304" pitchFamily="18" charset="0"/>
              </a:rPr>
              <a:t>model in explaining the general and CMC promotion. </a:t>
            </a:r>
            <a:endParaRPr lang="en-GB" altLang="zh-CN" dirty="0">
              <a:latin typeface="Times New Roman" panose="02020603050405020304" pitchFamily="18" charset="0"/>
              <a:cs typeface="Times New Roman" panose="02020603050405020304" pitchFamily="18" charset="0"/>
            </a:endParaRPr>
          </a:p>
          <a:p>
            <a:endParaRPr lang="en-US" dirty="0"/>
          </a:p>
          <a:p>
            <a:endParaRPr lang="en-US" dirty="0"/>
          </a:p>
          <a:p>
            <a:endParaRPr lang="en-GB" dirty="0"/>
          </a:p>
        </p:txBody>
      </p:sp>
      <p:pic>
        <p:nvPicPr>
          <p:cNvPr id="13" name="内容占位符 9">
            <a:extLst>
              <a:ext uri="{FF2B5EF4-FFF2-40B4-BE49-F238E27FC236}">
                <a16:creationId xmlns:a16="http://schemas.microsoft.com/office/drawing/2014/main" id="{838A29F8-8A68-3522-2E61-9A316B87D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8" y="4571328"/>
            <a:ext cx="5344528" cy="2073499"/>
          </a:xfrm>
          <a:prstGeom prst="rect">
            <a:avLst/>
          </a:prstGeom>
        </p:spPr>
      </p:pic>
      <p:pic>
        <p:nvPicPr>
          <p:cNvPr id="15" name="图片 14">
            <a:extLst>
              <a:ext uri="{FF2B5EF4-FFF2-40B4-BE49-F238E27FC236}">
                <a16:creationId xmlns:a16="http://schemas.microsoft.com/office/drawing/2014/main" id="{6FBD264B-A30F-8C41-C637-F0E85C205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8330" y="4635841"/>
            <a:ext cx="5238901" cy="2008986"/>
          </a:xfrm>
          <a:prstGeom prst="rect">
            <a:avLst/>
          </a:prstGeom>
        </p:spPr>
      </p:pic>
    </p:spTree>
    <p:extLst>
      <p:ext uri="{BB962C8B-B14F-4D97-AF65-F5344CB8AC3E}">
        <p14:creationId xmlns:p14="http://schemas.microsoft.com/office/powerpoint/2010/main" val="4204611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E8BD0-A40F-9BA1-A2C9-39B9DC176957}"/>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Interaction 2   </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combat</a:t>
            </a:r>
            <a:r>
              <a:rPr lang="en-US" dirty="0">
                <a:latin typeface="Times New Roman" panose="02020603050405020304" pitchFamily="18" charset="0"/>
                <a:cs typeface="Times New Roman" panose="02020603050405020304" pitchFamily="18" charset="0"/>
              </a:rPr>
              <a:t>_post_1949 : commissar </a:t>
            </a:r>
            <a:endParaRPr lang="en-GB" dirty="0">
              <a:latin typeface="Times New Roman" panose="02020603050405020304" pitchFamily="18" charset="0"/>
              <a:cs typeface="Times New Roman" panose="02020603050405020304" pitchFamily="18" charset="0"/>
            </a:endParaRPr>
          </a:p>
        </p:txBody>
      </p:sp>
      <p:pic>
        <p:nvPicPr>
          <p:cNvPr id="5" name="内容占位符 4">
            <a:extLst>
              <a:ext uri="{FF2B5EF4-FFF2-40B4-BE49-F238E27FC236}">
                <a16:creationId xmlns:a16="http://schemas.microsoft.com/office/drawing/2014/main" id="{9A844D89-291E-665C-4341-9D88399387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3049180"/>
            <a:ext cx="8115066" cy="1358492"/>
          </a:xfrm>
        </p:spPr>
      </p:pic>
      <p:sp>
        <p:nvSpPr>
          <p:cNvPr id="10" name="灯片编号占位符 9">
            <a:extLst>
              <a:ext uri="{FF2B5EF4-FFF2-40B4-BE49-F238E27FC236}">
                <a16:creationId xmlns:a16="http://schemas.microsoft.com/office/drawing/2014/main" id="{BF5278D6-1D4B-949D-E196-E1738A4CA484}"/>
              </a:ext>
            </a:extLst>
          </p:cNvPr>
          <p:cNvSpPr>
            <a:spLocks noGrp="1"/>
          </p:cNvSpPr>
          <p:nvPr>
            <p:ph type="sldNum" sz="quarter" idx="12"/>
          </p:nvPr>
        </p:nvSpPr>
        <p:spPr/>
        <p:txBody>
          <a:bodyPr/>
          <a:lstStyle/>
          <a:p>
            <a:fld id="{41F902B4-3FB8-458D-8E6E-B6B3111C7BD4}" type="slidenum">
              <a:rPr lang="en-GB" smtClean="0"/>
              <a:t>25</a:t>
            </a:fld>
            <a:endParaRPr lang="en-GB" dirty="0"/>
          </a:p>
        </p:txBody>
      </p:sp>
      <p:pic>
        <p:nvPicPr>
          <p:cNvPr id="7" name="图片 6">
            <a:extLst>
              <a:ext uri="{FF2B5EF4-FFF2-40B4-BE49-F238E27FC236}">
                <a16:creationId xmlns:a16="http://schemas.microsoft.com/office/drawing/2014/main" id="{A3D4A77A-146B-9F02-38B4-6685A8A8C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8" y="5766164"/>
            <a:ext cx="7082857" cy="689675"/>
          </a:xfrm>
          <a:prstGeom prst="rect">
            <a:avLst/>
          </a:prstGeom>
        </p:spPr>
      </p:pic>
      <p:pic>
        <p:nvPicPr>
          <p:cNvPr id="11" name="图片 10">
            <a:extLst>
              <a:ext uri="{FF2B5EF4-FFF2-40B4-BE49-F238E27FC236}">
                <a16:creationId xmlns:a16="http://schemas.microsoft.com/office/drawing/2014/main" id="{5148EA7E-4852-35D9-25DE-6190A2C1CF83}"/>
              </a:ext>
            </a:extLst>
          </p:cNvPr>
          <p:cNvPicPr>
            <a:picLocks noChangeAspect="1"/>
          </p:cNvPicPr>
          <p:nvPr/>
        </p:nvPicPr>
        <p:blipFill>
          <a:blip r:embed="rId4"/>
          <a:stretch>
            <a:fillRect/>
          </a:stretch>
        </p:blipFill>
        <p:spPr>
          <a:xfrm>
            <a:off x="838198" y="1690688"/>
            <a:ext cx="8567293" cy="1441762"/>
          </a:xfrm>
          <a:prstGeom prst="rect">
            <a:avLst/>
          </a:prstGeom>
        </p:spPr>
      </p:pic>
      <p:pic>
        <p:nvPicPr>
          <p:cNvPr id="13" name="图片 12">
            <a:extLst>
              <a:ext uri="{FF2B5EF4-FFF2-40B4-BE49-F238E27FC236}">
                <a16:creationId xmlns:a16="http://schemas.microsoft.com/office/drawing/2014/main" id="{2DC01ACE-2EDD-BFB1-07A5-5A15ADF6D9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8" y="4691718"/>
            <a:ext cx="6615161" cy="604842"/>
          </a:xfrm>
          <a:prstGeom prst="rect">
            <a:avLst/>
          </a:prstGeom>
        </p:spPr>
      </p:pic>
    </p:spTree>
    <p:extLst>
      <p:ext uri="{BB962C8B-B14F-4D97-AF65-F5344CB8AC3E}">
        <p14:creationId xmlns:p14="http://schemas.microsoft.com/office/powerpoint/2010/main" val="3705316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C449D2EB-5374-C1BA-FA91-D327AA05E1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17800" y="1211290"/>
            <a:ext cx="3974200" cy="5360549"/>
          </a:xfrm>
        </p:spPr>
      </p:pic>
      <p:sp>
        <p:nvSpPr>
          <p:cNvPr id="2" name="标题 1">
            <a:extLst>
              <a:ext uri="{FF2B5EF4-FFF2-40B4-BE49-F238E27FC236}">
                <a16:creationId xmlns:a16="http://schemas.microsoft.com/office/drawing/2014/main" id="{A6272F24-D211-F657-7A1B-663197A7268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Additive vs. Interaction: General Promotion  </a:t>
            </a:r>
            <a:endParaRPr lang="en-GB" dirty="0"/>
          </a:p>
        </p:txBody>
      </p:sp>
      <p:sp>
        <p:nvSpPr>
          <p:cNvPr id="13" name="文本框 12">
            <a:extLst>
              <a:ext uri="{FF2B5EF4-FFF2-40B4-BE49-F238E27FC236}">
                <a16:creationId xmlns:a16="http://schemas.microsoft.com/office/drawing/2014/main" id="{06CF8285-9C88-9D94-85E3-83642364EE0B}"/>
              </a:ext>
            </a:extLst>
          </p:cNvPr>
          <p:cNvSpPr txBox="1"/>
          <p:nvPr/>
        </p:nvSpPr>
        <p:spPr>
          <a:xfrm>
            <a:off x="403908" y="1904990"/>
            <a:ext cx="5144854" cy="4801314"/>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with combat experience after 1949 has commissar experience at the same time, the log odds of that officer being promoted to general are by 0.371 smaller than those combat experienced officers without commissar experience.</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having combat experience does not have a different effect (that statistically significantly different from 0) between officers with commissar experience and those without commissar experience. </a:t>
            </a:r>
          </a:p>
        </p:txBody>
      </p:sp>
      <p:sp>
        <p:nvSpPr>
          <p:cNvPr id="11" name="灯片编号占位符 10">
            <a:extLst>
              <a:ext uri="{FF2B5EF4-FFF2-40B4-BE49-F238E27FC236}">
                <a16:creationId xmlns:a16="http://schemas.microsoft.com/office/drawing/2014/main" id="{13D58C23-9A77-6B79-3A04-25A52BFBDDF4}"/>
              </a:ext>
            </a:extLst>
          </p:cNvPr>
          <p:cNvSpPr>
            <a:spLocks noGrp="1"/>
          </p:cNvSpPr>
          <p:nvPr>
            <p:ph type="sldNum" sz="quarter" idx="12"/>
          </p:nvPr>
        </p:nvSpPr>
        <p:spPr/>
        <p:txBody>
          <a:bodyPr/>
          <a:lstStyle/>
          <a:p>
            <a:fld id="{41F902B4-3FB8-458D-8E6E-B6B3111C7BD4}" type="slidenum">
              <a:rPr lang="en-GB" smtClean="0"/>
              <a:t>26</a:t>
            </a:fld>
            <a:endParaRPr lang="en-GB" dirty="0"/>
          </a:p>
        </p:txBody>
      </p:sp>
      <p:pic>
        <p:nvPicPr>
          <p:cNvPr id="3" name="内容占位符 4">
            <a:extLst>
              <a:ext uri="{FF2B5EF4-FFF2-40B4-BE49-F238E27FC236}">
                <a16:creationId xmlns:a16="http://schemas.microsoft.com/office/drawing/2014/main" id="{308FBBD1-7E86-B1BE-2D6D-E978B3916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149" y="1211290"/>
            <a:ext cx="2982648" cy="5627262"/>
          </a:xfrm>
          <a:prstGeom prst="rect">
            <a:avLst/>
          </a:prstGeom>
        </p:spPr>
      </p:pic>
    </p:spTree>
    <p:extLst>
      <p:ext uri="{BB962C8B-B14F-4D97-AF65-F5344CB8AC3E}">
        <p14:creationId xmlns:p14="http://schemas.microsoft.com/office/powerpoint/2010/main" val="1174860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6EF97-F171-A947-6A5C-835A93822A7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Additive vs. Interaction: CMC Promotion  </a:t>
            </a:r>
            <a:endParaRPr lang="en-GB"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E4CF5672-520D-F410-5112-DE716A180B5F}"/>
              </a:ext>
            </a:extLst>
          </p:cNvPr>
          <p:cNvSpPr txBox="1"/>
          <p:nvPr/>
        </p:nvSpPr>
        <p:spPr>
          <a:xfrm>
            <a:off x="838200" y="1850727"/>
            <a:ext cx="4736556" cy="4801314"/>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with combat experience after 1949 also has career experience in commissar, the log odds of that officer being promoted to CMC are by 0.221 larger than those officers with combat experiences but have no experience in commissar.</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(that statistically significantly different from 0) between officers from Han ethnicity and ethnic minority on being promoted to CMC or not.</a:t>
            </a:r>
          </a:p>
        </p:txBody>
      </p:sp>
      <p:pic>
        <p:nvPicPr>
          <p:cNvPr id="5" name="内容占位符 4">
            <a:extLst>
              <a:ext uri="{FF2B5EF4-FFF2-40B4-BE49-F238E27FC236}">
                <a16:creationId xmlns:a16="http://schemas.microsoft.com/office/drawing/2014/main" id="{E0058834-3EBC-0600-90D3-E9255F71BF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01094" y="1200613"/>
            <a:ext cx="3667573" cy="5155737"/>
          </a:xfrm>
          <a:prstGeom prst="rect">
            <a:avLst/>
          </a:prstGeom>
        </p:spPr>
      </p:pic>
      <p:sp>
        <p:nvSpPr>
          <p:cNvPr id="6" name="灯片编号占位符 5">
            <a:extLst>
              <a:ext uri="{FF2B5EF4-FFF2-40B4-BE49-F238E27FC236}">
                <a16:creationId xmlns:a16="http://schemas.microsoft.com/office/drawing/2014/main" id="{7531591A-3AFB-B514-8089-11163DEBCF2B}"/>
              </a:ext>
            </a:extLst>
          </p:cNvPr>
          <p:cNvSpPr>
            <a:spLocks noGrp="1"/>
          </p:cNvSpPr>
          <p:nvPr>
            <p:ph type="sldNum" sz="quarter" idx="12"/>
          </p:nvPr>
        </p:nvSpPr>
        <p:spPr/>
        <p:txBody>
          <a:bodyPr/>
          <a:lstStyle/>
          <a:p>
            <a:fld id="{41F902B4-3FB8-458D-8E6E-B6B3111C7BD4}" type="slidenum">
              <a:rPr lang="en-GB" smtClean="0"/>
              <a:t>27</a:t>
            </a:fld>
            <a:endParaRPr lang="en-GB" dirty="0"/>
          </a:p>
        </p:txBody>
      </p:sp>
      <p:pic>
        <p:nvPicPr>
          <p:cNvPr id="3" name="内容占位符 10">
            <a:extLst>
              <a:ext uri="{FF2B5EF4-FFF2-40B4-BE49-F238E27FC236}">
                <a16:creationId xmlns:a16="http://schemas.microsoft.com/office/drawing/2014/main" id="{B6E14E95-4E6F-14CD-66F7-DD3907311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987" y="1250989"/>
            <a:ext cx="2738275" cy="5105361"/>
          </a:xfrm>
          <a:prstGeom prst="rect">
            <a:avLst/>
          </a:prstGeom>
        </p:spPr>
      </p:pic>
    </p:spTree>
    <p:extLst>
      <p:ext uri="{BB962C8B-B14F-4D97-AF65-F5344CB8AC3E}">
        <p14:creationId xmlns:p14="http://schemas.microsoft.com/office/powerpoint/2010/main" val="3347124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B90EB2-2358-370B-F61E-5AD47F6C3141}"/>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Model Comparison with “LRT”</a:t>
            </a:r>
          </a:p>
        </p:txBody>
      </p:sp>
      <p:sp>
        <p:nvSpPr>
          <p:cNvPr id="3" name="内容占位符 2">
            <a:extLst>
              <a:ext uri="{FF2B5EF4-FFF2-40B4-BE49-F238E27FC236}">
                <a16:creationId xmlns:a16="http://schemas.microsoft.com/office/drawing/2014/main" id="{7396C621-53B7-2DF2-BC45-2339C0A42BCC}"/>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P-value &gt; 0.05 # General Promotion </a:t>
            </a:r>
          </a:p>
          <a:p>
            <a:r>
              <a:rPr lang="en-GB"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-value &gt; 0.05   # CMC Promotion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We cannot deny the null hypothesis that the interaction model is not better than the additive model in explaining the general and CMC promotion. </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3E73B3C9-68D1-6916-6BDE-7D82F384FF9E}"/>
              </a:ext>
            </a:extLst>
          </p:cNvPr>
          <p:cNvSpPr>
            <a:spLocks noGrp="1"/>
          </p:cNvSpPr>
          <p:nvPr>
            <p:ph type="sldNum" sz="quarter" idx="12"/>
          </p:nvPr>
        </p:nvSpPr>
        <p:spPr/>
        <p:txBody>
          <a:bodyPr/>
          <a:lstStyle/>
          <a:p>
            <a:fld id="{41F902B4-3FB8-458D-8E6E-B6B3111C7BD4}" type="slidenum">
              <a:rPr lang="en-GB" smtClean="0"/>
              <a:t>28</a:t>
            </a:fld>
            <a:endParaRPr lang="en-GB" dirty="0"/>
          </a:p>
        </p:txBody>
      </p:sp>
      <p:pic>
        <p:nvPicPr>
          <p:cNvPr id="10" name="图片 9">
            <a:extLst>
              <a:ext uri="{FF2B5EF4-FFF2-40B4-BE49-F238E27FC236}">
                <a16:creationId xmlns:a16="http://schemas.microsoft.com/office/drawing/2014/main" id="{A498F08F-F828-2F94-18E8-1C55CA107F18}"/>
              </a:ext>
            </a:extLst>
          </p:cNvPr>
          <p:cNvPicPr>
            <a:picLocks noChangeAspect="1"/>
          </p:cNvPicPr>
          <p:nvPr/>
        </p:nvPicPr>
        <p:blipFill>
          <a:blip r:embed="rId2"/>
          <a:stretch>
            <a:fillRect/>
          </a:stretch>
        </p:blipFill>
        <p:spPr>
          <a:xfrm>
            <a:off x="6254762" y="4593178"/>
            <a:ext cx="5430828" cy="2128297"/>
          </a:xfrm>
          <a:prstGeom prst="rect">
            <a:avLst/>
          </a:prstGeom>
        </p:spPr>
      </p:pic>
      <p:pic>
        <p:nvPicPr>
          <p:cNvPr id="14" name="图片 13">
            <a:extLst>
              <a:ext uri="{FF2B5EF4-FFF2-40B4-BE49-F238E27FC236}">
                <a16:creationId xmlns:a16="http://schemas.microsoft.com/office/drawing/2014/main" id="{CCD17017-85AC-42E2-946C-4B0A49CFC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83" y="4724417"/>
            <a:ext cx="5293446" cy="1877038"/>
          </a:xfrm>
          <a:prstGeom prst="rect">
            <a:avLst/>
          </a:prstGeom>
        </p:spPr>
      </p:pic>
    </p:spTree>
    <p:extLst>
      <p:ext uri="{BB962C8B-B14F-4D97-AF65-F5344CB8AC3E}">
        <p14:creationId xmlns:p14="http://schemas.microsoft.com/office/powerpoint/2010/main" val="1123112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73115C-178F-B6DC-9095-9E6286CDBAB1}"/>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My Further Thoughts</a:t>
            </a:r>
          </a:p>
        </p:txBody>
      </p:sp>
      <p:sp>
        <p:nvSpPr>
          <p:cNvPr id="3" name="内容占位符 2">
            <a:extLst>
              <a:ext uri="{FF2B5EF4-FFF2-40B4-BE49-F238E27FC236}">
                <a16:creationId xmlns:a16="http://schemas.microsoft.com/office/drawing/2014/main" id="{F87F9FAE-BB51-22F1-E680-F9FFDAADEA70}"/>
              </a:ext>
            </a:extLst>
          </p:cNvPr>
          <p:cNvSpPr>
            <a:spLocks noGrp="1"/>
          </p:cNvSpPr>
          <p:nvPr>
            <p:ph idx="1"/>
          </p:nvPr>
        </p:nvSpPr>
        <p:spPr/>
        <p:txBody>
          <a:bodyPr>
            <a:normAutofit lnSpcReduction="10000"/>
          </a:bodyPr>
          <a:lstStyle/>
          <a:p>
            <a:r>
              <a:rPr lang="en-GB" dirty="0">
                <a:latin typeface="Times New Roman" panose="02020603050405020304" pitchFamily="18" charset="0"/>
                <a:cs typeface="Times New Roman" panose="02020603050405020304" pitchFamily="18" charset="0"/>
              </a:rPr>
              <a:t>Overall, officers with combat experiences are more likely to be promoted to CMC if they have experience in commissar, but they are less likely to be promoted to general if they are former commissars.</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Theoretically coherent and relevant: CMC is the military decision-making organ, so the promotion is more politicalised. </a:t>
            </a:r>
          </a:p>
          <a:p>
            <a:pPr marL="0" indent="0">
              <a:buNone/>
            </a:pPr>
            <a:r>
              <a:rPr lang="en-GB" dirty="0">
                <a:latin typeface="Times New Roman" panose="02020603050405020304" pitchFamily="18" charset="0"/>
                <a:cs typeface="Times New Roman" panose="02020603050405020304" pitchFamily="18" charset="0"/>
              </a:rPr>
              <a:t>  (Loyalty to the regime is essential, and experienced commissars will be preferred because their careers are binding with the regime.)</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But this interaction model is not better than additive</a:t>
            </a:r>
            <a:r>
              <a:rPr lang="en-US" dirty="0">
                <a:latin typeface="Times New Roman" panose="02020603050405020304" pitchFamily="18" charset="0"/>
                <a:cs typeface="Times New Roman" panose="02020603050405020304" pitchFamily="18" charset="0"/>
              </a:rPr>
              <a:t>.</a:t>
            </a:r>
          </a:p>
          <a:p>
            <a:endParaRPr lang="en-US" dirty="0"/>
          </a:p>
          <a:p>
            <a:endParaRPr lang="en-GB" dirty="0"/>
          </a:p>
        </p:txBody>
      </p:sp>
      <p:sp>
        <p:nvSpPr>
          <p:cNvPr id="4" name="灯片编号占位符 3">
            <a:extLst>
              <a:ext uri="{FF2B5EF4-FFF2-40B4-BE49-F238E27FC236}">
                <a16:creationId xmlns:a16="http://schemas.microsoft.com/office/drawing/2014/main" id="{9201AD67-2B06-681E-D022-FF97DE02B589}"/>
              </a:ext>
            </a:extLst>
          </p:cNvPr>
          <p:cNvSpPr>
            <a:spLocks noGrp="1"/>
          </p:cNvSpPr>
          <p:nvPr>
            <p:ph type="sldNum" sz="quarter" idx="12"/>
          </p:nvPr>
        </p:nvSpPr>
        <p:spPr/>
        <p:txBody>
          <a:bodyPr/>
          <a:lstStyle/>
          <a:p>
            <a:fld id="{41F902B4-3FB8-458D-8E6E-B6B3111C7BD4}" type="slidenum">
              <a:rPr lang="en-GB" smtClean="0"/>
              <a:t>29</a:t>
            </a:fld>
            <a:endParaRPr lang="en-GB" dirty="0"/>
          </a:p>
        </p:txBody>
      </p:sp>
    </p:spTree>
    <p:extLst>
      <p:ext uri="{BB962C8B-B14F-4D97-AF65-F5344CB8AC3E}">
        <p14:creationId xmlns:p14="http://schemas.microsoft.com/office/powerpoint/2010/main" val="875230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A0FD42-E050-5C35-4B33-C47D7446356D}"/>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Data Generation</a:t>
            </a:r>
          </a:p>
        </p:txBody>
      </p:sp>
      <p:sp>
        <p:nvSpPr>
          <p:cNvPr id="3" name="内容占位符 2">
            <a:extLst>
              <a:ext uri="{FF2B5EF4-FFF2-40B4-BE49-F238E27FC236}">
                <a16:creationId xmlns:a16="http://schemas.microsoft.com/office/drawing/2014/main" id="{4B7A64D9-81F2-6C20-6F44-46009B5B366E}"/>
              </a:ext>
            </a:extLst>
          </p:cNvPr>
          <p:cNvSpPr>
            <a:spLocks noGrp="1"/>
          </p:cNvSpPr>
          <p:nvPr>
            <p:ph idx="1"/>
          </p:nvPr>
        </p:nvSpPr>
        <p:spPr/>
        <p:txBody>
          <a:bodyPr>
            <a:normAutofit fontScale="92500" lnSpcReduction="10000"/>
          </a:bodyPr>
          <a:lstStyle/>
          <a:p>
            <a:r>
              <a:rPr lang="en-US" altLang="zh-CN" dirty="0">
                <a:latin typeface="Times New Roman" panose="02020603050405020304" pitchFamily="18" charset="0"/>
                <a:cs typeface="Times New Roman" panose="02020603050405020304" pitchFamily="18" charset="0"/>
              </a:rPr>
              <a:t>Original Dataset</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“extensive biographical data on nearly all officers who reached the level of deputy military region commander or deputy commissar”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1923 key-position officers from 1949 to 2019</a:t>
            </a:r>
          </a:p>
          <a:p>
            <a:r>
              <a:rPr lang="en-US" altLang="zh-CN" dirty="0">
                <a:latin typeface="Times New Roman" panose="02020603050405020304" pitchFamily="18" charset="0"/>
                <a:cs typeface="Times New Roman" panose="02020603050405020304" pitchFamily="18" charset="0"/>
              </a:rPr>
              <a:t>Specified on 779 officers, 1978 to 2019</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Four leaders’ era: Deng, </a:t>
            </a:r>
          </a:p>
          <a:p>
            <a:pPr marL="0" indent="0">
              <a:buNone/>
            </a:pPr>
            <a:r>
              <a:rPr lang="en-US" altLang="zh-CN" dirty="0">
                <a:latin typeface="Times New Roman" panose="02020603050405020304" pitchFamily="18" charset="0"/>
                <a:cs typeface="Times New Roman" panose="02020603050405020304" pitchFamily="18" charset="0"/>
              </a:rPr>
              <a:t> Jiang, Hu, Xi</a:t>
            </a:r>
          </a:p>
          <a:p>
            <a:endParaRPr lang="en-US" altLang="zh-C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28FC699E-3765-02BE-641D-7AFCFC4E6B3C}"/>
              </a:ext>
            </a:extLst>
          </p:cNvPr>
          <p:cNvSpPr>
            <a:spLocks noGrp="1"/>
          </p:cNvSpPr>
          <p:nvPr>
            <p:ph type="sldNum" sz="quarter" idx="12"/>
          </p:nvPr>
        </p:nvSpPr>
        <p:spPr/>
        <p:txBody>
          <a:bodyPr/>
          <a:lstStyle/>
          <a:p>
            <a:fld id="{41F902B4-3FB8-458D-8E6E-B6B3111C7BD4}" type="slidenum">
              <a:rPr lang="en-GB" smtClean="0"/>
              <a:t>3</a:t>
            </a:fld>
            <a:endParaRPr lang="en-GB" dirty="0"/>
          </a:p>
        </p:txBody>
      </p:sp>
      <p:pic>
        <p:nvPicPr>
          <p:cNvPr id="1026" name="Picture 2" descr="中共前最高领导人江泽民去世，享年96岁- 纽约时报中文网">
            <a:extLst>
              <a:ext uri="{FF2B5EF4-FFF2-40B4-BE49-F238E27FC236}">
                <a16:creationId xmlns:a16="http://schemas.microsoft.com/office/drawing/2014/main" id="{CCAF71E4-4353-A5BF-D6C2-04661F88C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3585" y="0"/>
            <a:ext cx="3328277" cy="268149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a:extLst>
              <a:ext uri="{FF2B5EF4-FFF2-40B4-BE49-F238E27FC236}">
                <a16:creationId xmlns:a16="http://schemas.microsoft.com/office/drawing/2014/main" id="{BA944217-DE00-8343-86E2-8D5CE532DE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6">
            <a:extLst>
              <a:ext uri="{FF2B5EF4-FFF2-40B4-BE49-F238E27FC236}">
                <a16:creationId xmlns:a16="http://schemas.microsoft.com/office/drawing/2014/main" id="{EA7D9B83-5832-A4A5-91EC-032344CB9B8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2" name="Picture 8">
            <a:extLst>
              <a:ext uri="{FF2B5EF4-FFF2-40B4-BE49-F238E27FC236}">
                <a16:creationId xmlns:a16="http://schemas.microsoft.com/office/drawing/2014/main" id="{E3395F51-0C22-7424-233B-ACAC9CB68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7815" y="-1"/>
            <a:ext cx="3582786" cy="268149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5AA41CF-9992-2473-D068-4637C4411B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3585" y="4478307"/>
            <a:ext cx="3374656" cy="23757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B30D618-3196-C015-02E9-4AFCA99152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6087" y="4784731"/>
            <a:ext cx="3687519" cy="2073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34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47EAE-1BBA-5466-3CA8-F19C566BF56B}"/>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Interaction 3   </a:t>
            </a:r>
            <a:br>
              <a:rPr lang="en-GB"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commissar : minority</a:t>
            </a:r>
            <a:endParaRPr lang="en-GB" dirty="0"/>
          </a:p>
        </p:txBody>
      </p:sp>
      <p:pic>
        <p:nvPicPr>
          <p:cNvPr id="6" name="内容占位符 5">
            <a:extLst>
              <a:ext uri="{FF2B5EF4-FFF2-40B4-BE49-F238E27FC236}">
                <a16:creationId xmlns:a16="http://schemas.microsoft.com/office/drawing/2014/main" id="{1AE82B75-B257-37EB-9521-C82AC48115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32318"/>
            <a:ext cx="9079955" cy="3296353"/>
          </a:xfrm>
        </p:spPr>
      </p:pic>
      <p:sp>
        <p:nvSpPr>
          <p:cNvPr id="7" name="灯片编号占位符 6">
            <a:extLst>
              <a:ext uri="{FF2B5EF4-FFF2-40B4-BE49-F238E27FC236}">
                <a16:creationId xmlns:a16="http://schemas.microsoft.com/office/drawing/2014/main" id="{7805DC4A-59EF-DF42-004C-2B648154F455}"/>
              </a:ext>
            </a:extLst>
          </p:cNvPr>
          <p:cNvSpPr>
            <a:spLocks noGrp="1"/>
          </p:cNvSpPr>
          <p:nvPr>
            <p:ph type="sldNum" sz="quarter" idx="12"/>
          </p:nvPr>
        </p:nvSpPr>
        <p:spPr/>
        <p:txBody>
          <a:bodyPr/>
          <a:lstStyle/>
          <a:p>
            <a:fld id="{41F902B4-3FB8-458D-8E6E-B6B3111C7BD4}" type="slidenum">
              <a:rPr lang="en-GB" smtClean="0"/>
              <a:t>30</a:t>
            </a:fld>
            <a:endParaRPr lang="en-GB" dirty="0"/>
          </a:p>
        </p:txBody>
      </p:sp>
      <p:pic>
        <p:nvPicPr>
          <p:cNvPr id="5" name="图片 4">
            <a:extLst>
              <a:ext uri="{FF2B5EF4-FFF2-40B4-BE49-F238E27FC236}">
                <a16:creationId xmlns:a16="http://schemas.microsoft.com/office/drawing/2014/main" id="{52A9F277-4B2A-E525-CAC3-F6D445323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5028671"/>
            <a:ext cx="9047320" cy="784750"/>
          </a:xfrm>
          <a:prstGeom prst="rect">
            <a:avLst/>
          </a:prstGeom>
        </p:spPr>
      </p:pic>
      <p:pic>
        <p:nvPicPr>
          <p:cNvPr id="9" name="图片 8">
            <a:extLst>
              <a:ext uri="{FF2B5EF4-FFF2-40B4-BE49-F238E27FC236}">
                <a16:creationId xmlns:a16="http://schemas.microsoft.com/office/drawing/2014/main" id="{5BEACF37-5D65-5A08-BB21-3720D7436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5813421"/>
            <a:ext cx="8481666" cy="727000"/>
          </a:xfrm>
          <a:prstGeom prst="rect">
            <a:avLst/>
          </a:prstGeom>
        </p:spPr>
      </p:pic>
    </p:spTree>
    <p:extLst>
      <p:ext uri="{BB962C8B-B14F-4D97-AF65-F5344CB8AC3E}">
        <p14:creationId xmlns:p14="http://schemas.microsoft.com/office/powerpoint/2010/main" val="2769021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E2CF0A7-61D5-B058-5CFB-6D312C7A2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2308" y="1552697"/>
            <a:ext cx="3402610" cy="4986215"/>
          </a:xfrm>
          <a:prstGeom prst="rect">
            <a:avLst/>
          </a:prstGeom>
        </p:spPr>
      </p:pic>
      <p:sp>
        <p:nvSpPr>
          <p:cNvPr id="2" name="标题 1">
            <a:extLst>
              <a:ext uri="{FF2B5EF4-FFF2-40B4-BE49-F238E27FC236}">
                <a16:creationId xmlns:a16="http://schemas.microsoft.com/office/drawing/2014/main" id="{A6272F24-D211-F657-7A1B-663197A7268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Additive vs. Interaction: General Promotion  </a:t>
            </a:r>
            <a:endParaRPr lang="en-GB" dirty="0"/>
          </a:p>
        </p:txBody>
      </p:sp>
      <p:sp>
        <p:nvSpPr>
          <p:cNvPr id="13" name="文本框 12">
            <a:extLst>
              <a:ext uri="{FF2B5EF4-FFF2-40B4-BE49-F238E27FC236}">
                <a16:creationId xmlns:a16="http://schemas.microsoft.com/office/drawing/2014/main" id="{06CF8285-9C88-9D94-85E3-83642364EE0B}"/>
              </a:ext>
            </a:extLst>
          </p:cNvPr>
          <p:cNvSpPr txBox="1"/>
          <p:nvPr/>
        </p:nvSpPr>
        <p:spPr>
          <a:xfrm>
            <a:off x="838200" y="1800234"/>
            <a:ext cx="5144854" cy="5078313"/>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has commissar experience, the log odds of that officer being promoted to general are by 0.458 larger than other ethnic minority officers without commissar experience.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having commissar experience does not have a different effect (that statistically significantly different from 0) between officers from Han ethnicity and ethnic minority on being promoted to general or not.</a:t>
            </a:r>
          </a:p>
        </p:txBody>
      </p:sp>
      <p:sp>
        <p:nvSpPr>
          <p:cNvPr id="9" name="灯片编号占位符 8">
            <a:extLst>
              <a:ext uri="{FF2B5EF4-FFF2-40B4-BE49-F238E27FC236}">
                <a16:creationId xmlns:a16="http://schemas.microsoft.com/office/drawing/2014/main" id="{FF200044-3B81-38F4-0D23-086726DAD265}"/>
              </a:ext>
            </a:extLst>
          </p:cNvPr>
          <p:cNvSpPr>
            <a:spLocks noGrp="1"/>
          </p:cNvSpPr>
          <p:nvPr>
            <p:ph type="sldNum" sz="quarter" idx="12"/>
          </p:nvPr>
        </p:nvSpPr>
        <p:spPr/>
        <p:txBody>
          <a:bodyPr/>
          <a:lstStyle/>
          <a:p>
            <a:fld id="{41F902B4-3FB8-458D-8E6E-B6B3111C7BD4}" type="slidenum">
              <a:rPr lang="en-GB" smtClean="0"/>
              <a:t>31</a:t>
            </a:fld>
            <a:endParaRPr lang="en-GB" dirty="0"/>
          </a:p>
        </p:txBody>
      </p:sp>
      <p:pic>
        <p:nvPicPr>
          <p:cNvPr id="3" name="内容占位符 4">
            <a:extLst>
              <a:ext uri="{FF2B5EF4-FFF2-40B4-BE49-F238E27FC236}">
                <a16:creationId xmlns:a16="http://schemas.microsoft.com/office/drawing/2014/main" id="{8C5B4323-80C3-6410-244B-D1C6BB2AD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180" y="1458552"/>
            <a:ext cx="2838258" cy="5354846"/>
          </a:xfrm>
          <a:prstGeom prst="rect">
            <a:avLst/>
          </a:prstGeom>
        </p:spPr>
      </p:pic>
    </p:spTree>
    <p:extLst>
      <p:ext uri="{BB962C8B-B14F-4D97-AF65-F5344CB8AC3E}">
        <p14:creationId xmlns:p14="http://schemas.microsoft.com/office/powerpoint/2010/main" val="2235020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6EF97-F171-A947-6A5C-835A93822A7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Additive vs. Interaction: CMC Promotion  </a:t>
            </a:r>
            <a:endParaRPr lang="en-GB"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E4CF5672-520D-F410-5112-DE716A180B5F}"/>
              </a:ext>
            </a:extLst>
          </p:cNvPr>
          <p:cNvSpPr txBox="1"/>
          <p:nvPr/>
        </p:nvSpPr>
        <p:spPr>
          <a:xfrm>
            <a:off x="675515" y="1968560"/>
            <a:ext cx="5144854" cy="4801314"/>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is born in rural China, the log odds of that officer being promoted to CMC are by 0.285 larger than those officers from ethnic minority born in urban on average.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(that statistically significantly different from 0) between officers from Han ethnicity and ethnic minority on being promoted to CMC or not.</a:t>
            </a:r>
          </a:p>
        </p:txBody>
      </p:sp>
      <p:pic>
        <p:nvPicPr>
          <p:cNvPr id="6" name="图片 5">
            <a:extLst>
              <a:ext uri="{FF2B5EF4-FFF2-40B4-BE49-F238E27FC236}">
                <a16:creationId xmlns:a16="http://schemas.microsoft.com/office/drawing/2014/main" id="{36D04B9D-AE8D-0C93-0D8F-FFE207171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7306" y="1629430"/>
            <a:ext cx="3129179" cy="5158676"/>
          </a:xfrm>
          <a:prstGeom prst="rect">
            <a:avLst/>
          </a:prstGeom>
        </p:spPr>
      </p:pic>
      <p:sp>
        <p:nvSpPr>
          <p:cNvPr id="7" name="灯片编号占位符 6">
            <a:extLst>
              <a:ext uri="{FF2B5EF4-FFF2-40B4-BE49-F238E27FC236}">
                <a16:creationId xmlns:a16="http://schemas.microsoft.com/office/drawing/2014/main" id="{25590D57-506F-F665-8C8A-5440C5C04613}"/>
              </a:ext>
            </a:extLst>
          </p:cNvPr>
          <p:cNvSpPr>
            <a:spLocks noGrp="1"/>
          </p:cNvSpPr>
          <p:nvPr>
            <p:ph type="sldNum" sz="quarter" idx="12"/>
          </p:nvPr>
        </p:nvSpPr>
        <p:spPr/>
        <p:txBody>
          <a:bodyPr/>
          <a:lstStyle/>
          <a:p>
            <a:fld id="{41F902B4-3FB8-458D-8E6E-B6B3111C7BD4}" type="slidenum">
              <a:rPr lang="en-GB" smtClean="0"/>
              <a:t>32</a:t>
            </a:fld>
            <a:endParaRPr lang="en-GB" dirty="0"/>
          </a:p>
        </p:txBody>
      </p:sp>
      <p:pic>
        <p:nvPicPr>
          <p:cNvPr id="3" name="内容占位符 10">
            <a:extLst>
              <a:ext uri="{FF2B5EF4-FFF2-40B4-BE49-F238E27FC236}">
                <a16:creationId xmlns:a16="http://schemas.microsoft.com/office/drawing/2014/main" id="{7BC3FE98-A531-A668-86FA-39702D9EB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9640" y="1664513"/>
            <a:ext cx="2738275" cy="5105361"/>
          </a:xfrm>
          <a:prstGeom prst="rect">
            <a:avLst/>
          </a:prstGeom>
        </p:spPr>
      </p:pic>
    </p:spTree>
    <p:extLst>
      <p:ext uri="{BB962C8B-B14F-4D97-AF65-F5344CB8AC3E}">
        <p14:creationId xmlns:p14="http://schemas.microsoft.com/office/powerpoint/2010/main" val="1083521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5">
            <a:extLst>
              <a:ext uri="{FF2B5EF4-FFF2-40B4-BE49-F238E27FC236}">
                <a16:creationId xmlns:a16="http://schemas.microsoft.com/office/drawing/2014/main" id="{9A0E36E3-B8D4-32A1-60A8-3BC4B8A9A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9590" y="4522378"/>
            <a:ext cx="5281993" cy="2122955"/>
          </a:xfrm>
          <a:prstGeom prst="rect">
            <a:avLst/>
          </a:prstGeom>
        </p:spPr>
      </p:pic>
      <p:sp>
        <p:nvSpPr>
          <p:cNvPr id="2" name="标题 1">
            <a:extLst>
              <a:ext uri="{FF2B5EF4-FFF2-40B4-BE49-F238E27FC236}">
                <a16:creationId xmlns:a16="http://schemas.microsoft.com/office/drawing/2014/main" id="{5A5AEDB5-8DDE-F55D-73CB-5AD66194DE9D}"/>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Model Comparison with “LRT”</a:t>
            </a:r>
            <a:endParaRPr lang="en-GB" dirty="0"/>
          </a:p>
        </p:txBody>
      </p:sp>
      <p:sp>
        <p:nvSpPr>
          <p:cNvPr id="4" name="灯片编号占位符 3">
            <a:extLst>
              <a:ext uri="{FF2B5EF4-FFF2-40B4-BE49-F238E27FC236}">
                <a16:creationId xmlns:a16="http://schemas.microsoft.com/office/drawing/2014/main" id="{53EACA69-B0F2-BADA-49ED-C650F0E4C1C1}"/>
              </a:ext>
            </a:extLst>
          </p:cNvPr>
          <p:cNvSpPr>
            <a:spLocks noGrp="1"/>
          </p:cNvSpPr>
          <p:nvPr>
            <p:ph type="sldNum" sz="quarter" idx="12"/>
          </p:nvPr>
        </p:nvSpPr>
        <p:spPr/>
        <p:txBody>
          <a:bodyPr/>
          <a:lstStyle/>
          <a:p>
            <a:fld id="{41F902B4-3FB8-458D-8E6E-B6B3111C7BD4}" type="slidenum">
              <a:rPr lang="en-GB" smtClean="0"/>
              <a:t>33</a:t>
            </a:fld>
            <a:endParaRPr lang="en-GB" dirty="0"/>
          </a:p>
        </p:txBody>
      </p:sp>
      <p:sp>
        <p:nvSpPr>
          <p:cNvPr id="8" name="内容占位符 7">
            <a:extLst>
              <a:ext uri="{FF2B5EF4-FFF2-40B4-BE49-F238E27FC236}">
                <a16:creationId xmlns:a16="http://schemas.microsoft.com/office/drawing/2014/main" id="{254E204E-5BB4-3EDC-F290-B40843A0EC2D}"/>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P-value &gt; 0.05 # General Promotion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P-value &gt; 0.05 # CMC Promotion  </a:t>
            </a:r>
          </a:p>
          <a:p>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We cannot deny the null hypothesis that the interaction model is not better than the additive model in explaining the general and CMC promotion. </a:t>
            </a:r>
            <a:endParaRPr lang="en-GB" altLang="zh-CN"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70F31AB6-04F2-4126-F07B-FE352C7D3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7" y="4597177"/>
            <a:ext cx="5833563" cy="2124298"/>
          </a:xfrm>
          <a:prstGeom prst="rect">
            <a:avLst/>
          </a:prstGeom>
        </p:spPr>
      </p:pic>
    </p:spTree>
    <p:extLst>
      <p:ext uri="{BB962C8B-B14F-4D97-AF65-F5344CB8AC3E}">
        <p14:creationId xmlns:p14="http://schemas.microsoft.com/office/powerpoint/2010/main" val="3344301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E9C87C-83A9-5B59-FD88-2346E849FDC6}"/>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My Further Thoughts</a:t>
            </a:r>
            <a:endParaRPr lang="en-GB" dirty="0"/>
          </a:p>
        </p:txBody>
      </p:sp>
      <p:sp>
        <p:nvSpPr>
          <p:cNvPr id="3" name="内容占位符 2">
            <a:extLst>
              <a:ext uri="{FF2B5EF4-FFF2-40B4-BE49-F238E27FC236}">
                <a16:creationId xmlns:a16="http://schemas.microsoft.com/office/drawing/2014/main" id="{EA7B867E-FB9D-8BC2-977B-8EA063ADD121}"/>
              </a:ext>
            </a:extLst>
          </p:cNvPr>
          <p:cNvSpPr>
            <a:spLocks noGrp="1"/>
          </p:cNvSpPr>
          <p:nvPr>
            <p:ph idx="1"/>
          </p:nvPr>
        </p:nvSpPr>
        <p:spPr/>
        <p:txBody>
          <a:bodyPr/>
          <a:lstStyle/>
          <a:p>
            <a:r>
              <a:rPr lang="en-GB" altLang="zh-CN" dirty="0">
                <a:latin typeface="Times New Roman" panose="02020603050405020304" pitchFamily="18" charset="0"/>
                <a:cs typeface="Times New Roman" panose="02020603050405020304" pitchFamily="18" charset="0"/>
              </a:rPr>
              <a:t>Overall, officers from ethnic minority are more likely to be promoted to genera and CMC if they have experience in commissar. </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Theoretically coherent and relevant: loyalty to the regime may be the prior concern for promotion regarding the officers from ethnic minority.</a:t>
            </a:r>
          </a:p>
          <a:p>
            <a:endParaRPr lang="en-GB"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this interaction model is not better than additive</a:t>
            </a:r>
            <a:r>
              <a:rPr lang="en-US" altLang="zh-CN" dirty="0">
                <a:latin typeface="Times New Roman" panose="02020603050405020304" pitchFamily="18" charset="0"/>
                <a:cs typeface="Times New Roman" panose="02020603050405020304" pitchFamily="18" charset="0"/>
              </a:rPr>
              <a:t>.</a:t>
            </a:r>
          </a:p>
          <a:p>
            <a:endParaRPr lang="en-GB" dirty="0"/>
          </a:p>
        </p:txBody>
      </p:sp>
      <p:sp>
        <p:nvSpPr>
          <p:cNvPr id="4" name="灯片编号占位符 3">
            <a:extLst>
              <a:ext uri="{FF2B5EF4-FFF2-40B4-BE49-F238E27FC236}">
                <a16:creationId xmlns:a16="http://schemas.microsoft.com/office/drawing/2014/main" id="{EB268E8B-2253-AE9E-3F3F-A01D087F8C25}"/>
              </a:ext>
            </a:extLst>
          </p:cNvPr>
          <p:cNvSpPr>
            <a:spLocks noGrp="1"/>
          </p:cNvSpPr>
          <p:nvPr>
            <p:ph type="sldNum" sz="quarter" idx="12"/>
          </p:nvPr>
        </p:nvSpPr>
        <p:spPr/>
        <p:txBody>
          <a:bodyPr/>
          <a:lstStyle/>
          <a:p>
            <a:fld id="{41F902B4-3FB8-458D-8E6E-B6B3111C7BD4}" type="slidenum">
              <a:rPr lang="en-GB" smtClean="0"/>
              <a:t>34</a:t>
            </a:fld>
            <a:endParaRPr lang="en-GB" dirty="0"/>
          </a:p>
        </p:txBody>
      </p:sp>
    </p:spTree>
    <p:extLst>
      <p:ext uri="{BB962C8B-B14F-4D97-AF65-F5344CB8AC3E}">
        <p14:creationId xmlns:p14="http://schemas.microsoft.com/office/powerpoint/2010/main" val="2756765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72E43-BAEC-58C7-947E-35D0592534B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Contribution 4: Further Research Can be Done with More Data </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D98FEB9-F53F-0CA9-191A-C3CCEF468789}"/>
              </a:ext>
            </a:extLst>
          </p:cNvPr>
          <p:cNvSpPr>
            <a:spLocks noGrp="1"/>
          </p:cNvSpPr>
          <p:nvPr>
            <p:ph idx="1"/>
          </p:nvPr>
        </p:nvSpPr>
        <p:spPr>
          <a:xfrm>
            <a:off x="838200" y="1825624"/>
            <a:ext cx="10515600" cy="4530725"/>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Who is more likely to be promoted to general and CMC? </a:t>
            </a:r>
          </a:p>
          <a:p>
            <a:pPr marL="0" indent="0">
              <a:buNone/>
            </a:pPr>
            <a:r>
              <a:rPr lang="en-US" dirty="0">
                <a:latin typeface="Times New Roman" panose="02020603050405020304" pitchFamily="18" charset="0"/>
                <a:cs typeface="Times New Roman" panose="02020603050405020304" pitchFamily="18" charset="0"/>
              </a:rPr>
              <a:t>  Officers from Army, Navy, Air Force or the Second Artillery (1966-2015, Rocket Force since 2015), Strategic Support Force (2015-today)?</a:t>
            </a:r>
          </a:p>
          <a:p>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Hypothesis 1: Army officers will be more likely to promoted to general and CMC before Xi’s era.</a:t>
            </a:r>
          </a:p>
          <a:p>
            <a:endParaRPr lang="en-US" altLang="zh-C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Hypothesis 2: Navy officers will be more likely to promoted to general and CMC in Xi’s era.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Theory</a:t>
            </a:r>
            <a:r>
              <a:rPr lang="en-US">
                <a:latin typeface="Times New Roman" panose="02020603050405020304" pitchFamily="18" charset="0"/>
                <a:cs typeface="Times New Roman" panose="02020603050405020304" pitchFamily="18" charset="0"/>
              </a:rPr>
              <a:t>: Leader’s </a:t>
            </a:r>
            <a:r>
              <a:rPr lang="en-US" altLang="zh-CN">
                <a:latin typeface="Times New Roman" panose="02020603050405020304" pitchFamily="18" charset="0"/>
                <a:cs typeface="Times New Roman" panose="02020603050405020304" pitchFamily="18" charset="0"/>
              </a:rPr>
              <a:t>preference </a:t>
            </a:r>
            <a:r>
              <a:rPr lang="en-US" altLang="zh-CN" dirty="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geopolitical strategy (land vs. sea) determines the promotion of top officers  </a:t>
            </a:r>
          </a:p>
          <a:p>
            <a:endParaRPr lang="en-GB" dirty="0"/>
          </a:p>
        </p:txBody>
      </p:sp>
      <p:sp>
        <p:nvSpPr>
          <p:cNvPr id="4" name="灯片编号占位符 3">
            <a:extLst>
              <a:ext uri="{FF2B5EF4-FFF2-40B4-BE49-F238E27FC236}">
                <a16:creationId xmlns:a16="http://schemas.microsoft.com/office/drawing/2014/main" id="{01A640A1-A8A2-4996-B219-CF8E66DB793D}"/>
              </a:ext>
            </a:extLst>
          </p:cNvPr>
          <p:cNvSpPr>
            <a:spLocks noGrp="1"/>
          </p:cNvSpPr>
          <p:nvPr>
            <p:ph type="sldNum" sz="quarter" idx="12"/>
          </p:nvPr>
        </p:nvSpPr>
        <p:spPr/>
        <p:txBody>
          <a:bodyPr/>
          <a:lstStyle/>
          <a:p>
            <a:fld id="{41F902B4-3FB8-458D-8E6E-B6B3111C7BD4}" type="slidenum">
              <a:rPr lang="en-GB" smtClean="0"/>
              <a:t>35</a:t>
            </a:fld>
            <a:endParaRPr lang="en-GB" dirty="0"/>
          </a:p>
        </p:txBody>
      </p:sp>
    </p:spTree>
    <p:extLst>
      <p:ext uri="{BB962C8B-B14F-4D97-AF65-F5344CB8AC3E}">
        <p14:creationId xmlns:p14="http://schemas.microsoft.com/office/powerpoint/2010/main" val="3106133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B9F2D-2170-D807-397F-FD0D87A13F2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Bibliography</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68DF6E0-3217-36FE-9EDB-C40CEA58DB79}"/>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Mattingly, Daniel. “How the Party Commands the Gun: The Foreign-Domestic Threat Dilemma in China.” American Journal of Political Science. Forthcoming. </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08C0D814-13F5-622F-ADB5-C56FDA7B566D}"/>
              </a:ext>
            </a:extLst>
          </p:cNvPr>
          <p:cNvSpPr>
            <a:spLocks noGrp="1"/>
          </p:cNvSpPr>
          <p:nvPr>
            <p:ph type="sldNum" sz="quarter" idx="12"/>
          </p:nvPr>
        </p:nvSpPr>
        <p:spPr/>
        <p:txBody>
          <a:bodyPr/>
          <a:lstStyle/>
          <a:p>
            <a:fld id="{41F902B4-3FB8-458D-8E6E-B6B3111C7BD4}" type="slidenum">
              <a:rPr lang="en-GB" smtClean="0"/>
              <a:t>36</a:t>
            </a:fld>
            <a:endParaRPr lang="en-GB" dirty="0"/>
          </a:p>
        </p:txBody>
      </p:sp>
    </p:spTree>
    <p:extLst>
      <p:ext uri="{BB962C8B-B14F-4D97-AF65-F5344CB8AC3E}">
        <p14:creationId xmlns:p14="http://schemas.microsoft.com/office/powerpoint/2010/main" val="2961750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FB160-613D-F3E8-37E7-236EF653F0C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Picture Link</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8244F52-6DA5-76FA-83DF-762DFC32DFF9}"/>
              </a:ext>
            </a:extLst>
          </p:cNvPr>
          <p:cNvSpPr>
            <a:spLocks noGrp="1"/>
          </p:cNvSpPr>
          <p:nvPr>
            <p:ph idx="1"/>
          </p:nvPr>
        </p:nvSpPr>
        <p:spPr/>
        <p:txBody>
          <a:bodyPr>
            <a:normAutofit fontScale="77500" lnSpcReduction="20000"/>
          </a:bodyPr>
          <a:lstStyle/>
          <a:p>
            <a:r>
              <a:rPr lang="en-GB" dirty="0">
                <a:latin typeface="Times New Roman" panose="02020603050405020304" pitchFamily="18" charset="0"/>
                <a:cs typeface="Times New Roman" panose="02020603050405020304" pitchFamily="18" charset="0"/>
              </a:rPr>
              <a:t>https://www.google.com/</a:t>
            </a:r>
            <a:r>
              <a:rPr lang="en-GB" dirty="0" err="1">
                <a:latin typeface="Times New Roman" panose="02020603050405020304" pitchFamily="18" charset="0"/>
                <a:cs typeface="Times New Roman" panose="02020603050405020304" pitchFamily="18" charset="0"/>
              </a:rPr>
              <a:t>imgres?imgurl</a:t>
            </a:r>
            <a:r>
              <a:rPr lang="en-GB" dirty="0">
                <a:latin typeface="Times New Roman" panose="02020603050405020304" pitchFamily="18" charset="0"/>
                <a:cs typeface="Times New Roman" panose="02020603050405020304" pitchFamily="18" charset="0"/>
              </a:rPr>
              <a:t>=https%3A%2F%2Fstatic01.nyt.com%2Fimages%2F2017%2F05%2F09%2Fworld%2F09Jiang1%2F09Jiang1-master1050.jpg&amp;tbnid=upa6fspon99UXM&amp;vet=12ahUKEwjxjPeJ1o7-AhUEoVwKHbGhDccQMygiegUIARDUAQ..i&amp;imgrefurl=https%3A%2F%2Fcn.nytimes.com%2Fobits%2F20221130%2Fjiang-zemin-dead%2F&amp;docid=jCEs7Z8vBSQ7xM&amp;w=1050&amp;h=846&amp;q=%E6%B1%9F%E6%B3%BD%E6%B0%91&amp;ved=2ahUKEwjxjPeJ1o7-AhUEoVwKHbGhDccQMygiegUIARDUAQ</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http://www.81.cn/jpdbf/jwsj/9429938.html</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http://news.cctv.com/special/wozaiaomen/20091220/102065.shtml</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http://m.news.cctv.com/2019/04/24/ARTI5lXnrKMUYCPE0QHrokEK190424.shtml</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E8C36EDD-464F-DED7-20A8-C229A73A076C}"/>
              </a:ext>
            </a:extLst>
          </p:cNvPr>
          <p:cNvSpPr>
            <a:spLocks noGrp="1"/>
          </p:cNvSpPr>
          <p:nvPr>
            <p:ph type="sldNum" sz="quarter" idx="12"/>
          </p:nvPr>
        </p:nvSpPr>
        <p:spPr/>
        <p:txBody>
          <a:bodyPr/>
          <a:lstStyle/>
          <a:p>
            <a:fld id="{41F902B4-3FB8-458D-8E6E-B6B3111C7BD4}" type="slidenum">
              <a:rPr lang="en-GB" smtClean="0"/>
              <a:t>37</a:t>
            </a:fld>
            <a:endParaRPr lang="en-GB" dirty="0"/>
          </a:p>
        </p:txBody>
      </p:sp>
    </p:spTree>
    <p:extLst>
      <p:ext uri="{BB962C8B-B14F-4D97-AF65-F5344CB8AC3E}">
        <p14:creationId xmlns:p14="http://schemas.microsoft.com/office/powerpoint/2010/main" val="2854224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ABB370-EDEF-426D-3CDE-2038CC9FE89A}"/>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Q&amp;A </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A38561C-5CDE-BD38-A6CB-832BB81F26EE}"/>
              </a:ext>
            </a:extLst>
          </p:cNvPr>
          <p:cNvSpPr>
            <a:spLocks noGrp="1"/>
          </p:cNvSpPr>
          <p:nvPr>
            <p:ph idx="1"/>
          </p:nvPr>
        </p:nvSpPr>
        <p:spPr/>
        <p:txBody>
          <a:bodyPr/>
          <a:lstStyle/>
          <a:p>
            <a:endParaRPr lang="en-GB" dirty="0"/>
          </a:p>
        </p:txBody>
      </p:sp>
      <p:sp>
        <p:nvSpPr>
          <p:cNvPr id="4" name="灯片编号占位符 3">
            <a:extLst>
              <a:ext uri="{FF2B5EF4-FFF2-40B4-BE49-F238E27FC236}">
                <a16:creationId xmlns:a16="http://schemas.microsoft.com/office/drawing/2014/main" id="{16B9BA2B-23A0-C7FF-C589-01688E7BA250}"/>
              </a:ext>
            </a:extLst>
          </p:cNvPr>
          <p:cNvSpPr>
            <a:spLocks noGrp="1"/>
          </p:cNvSpPr>
          <p:nvPr>
            <p:ph type="sldNum" sz="quarter" idx="12"/>
          </p:nvPr>
        </p:nvSpPr>
        <p:spPr/>
        <p:txBody>
          <a:bodyPr/>
          <a:lstStyle/>
          <a:p>
            <a:fld id="{41F902B4-3FB8-458D-8E6E-B6B3111C7BD4}" type="slidenum">
              <a:rPr lang="en-GB" smtClean="0"/>
              <a:t>38</a:t>
            </a:fld>
            <a:endParaRPr lang="en-GB" dirty="0"/>
          </a:p>
        </p:txBody>
      </p:sp>
    </p:spTree>
    <p:extLst>
      <p:ext uri="{BB962C8B-B14F-4D97-AF65-F5344CB8AC3E}">
        <p14:creationId xmlns:p14="http://schemas.microsoft.com/office/powerpoint/2010/main" val="1290400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ECC84-8982-87DE-83B3-4FA9355630D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Model Choice: OLS </a:t>
            </a:r>
          </a:p>
        </p:txBody>
      </p:sp>
      <p:sp>
        <p:nvSpPr>
          <p:cNvPr id="3" name="内容占位符 2">
            <a:extLst>
              <a:ext uri="{FF2B5EF4-FFF2-40B4-BE49-F238E27FC236}">
                <a16:creationId xmlns:a16="http://schemas.microsoft.com/office/drawing/2014/main" id="{EA23844B-BA09-2F5B-5FAA-552F2C52D578}"/>
              </a:ext>
            </a:extLst>
          </p:cNvPr>
          <p:cNvSpPr>
            <a:spLocks noGrp="1"/>
          </p:cNvSpPr>
          <p:nvPr>
            <p:ph idx="1"/>
          </p:nvPr>
        </p:nvSpPr>
        <p:spPr>
          <a:xfrm>
            <a:off x="838199" y="1825625"/>
            <a:ext cx="10712411" cy="4351338"/>
          </a:xfrm>
        </p:spPr>
        <p:txBody>
          <a:bodyPr/>
          <a:lstStyle/>
          <a:p>
            <a:r>
              <a:rPr lang="en-US" altLang="zh-CN" dirty="0">
                <a:latin typeface="Times New Roman" panose="02020603050405020304" pitchFamily="18" charset="0"/>
                <a:cs typeface="Times New Roman" panose="02020603050405020304" pitchFamily="18" charset="0"/>
              </a:rPr>
              <a:t>The author also ran the logit regression for the main table, but only OLS is included in the paper.</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author ran OLS for the promotion &amp; tie with different leaders, but did not run logit regression for it.</a:t>
            </a:r>
          </a:p>
          <a:p>
            <a:r>
              <a:rPr lang="en-US" altLang="zh-CN" dirty="0">
                <a:latin typeface="Times New Roman" panose="02020603050405020304" pitchFamily="18" charset="0"/>
                <a:cs typeface="Times New Roman" panose="02020603050405020304" pitchFamily="18" charset="0"/>
              </a:rPr>
              <a:t>The author ran OLS for post-Deng officers, but did not run </a:t>
            </a:r>
            <a:r>
              <a:rPr lang="en-US" altLang="zh-CN">
                <a:latin typeface="Times New Roman" panose="02020603050405020304" pitchFamily="18" charset="0"/>
                <a:cs typeface="Times New Roman" panose="02020603050405020304" pitchFamily="18" charset="0"/>
              </a:rPr>
              <a:t>logit regression for it.</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OLS is chosen, but the author did not give a reason for the selection.   </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DF823B3E-4DB4-618D-A6AE-78B974D384DC}"/>
              </a:ext>
            </a:extLst>
          </p:cNvPr>
          <p:cNvSpPr>
            <a:spLocks noGrp="1"/>
          </p:cNvSpPr>
          <p:nvPr>
            <p:ph type="sldNum" sz="quarter" idx="12"/>
          </p:nvPr>
        </p:nvSpPr>
        <p:spPr/>
        <p:txBody>
          <a:bodyPr/>
          <a:lstStyle/>
          <a:p>
            <a:fld id="{41F902B4-3FB8-458D-8E6E-B6B3111C7BD4}" type="slidenum">
              <a:rPr lang="en-GB" smtClean="0"/>
              <a:t>4</a:t>
            </a:fld>
            <a:endParaRPr lang="en-GB" dirty="0"/>
          </a:p>
        </p:txBody>
      </p:sp>
    </p:spTree>
    <p:extLst>
      <p:ext uri="{BB962C8B-B14F-4D97-AF65-F5344CB8AC3E}">
        <p14:creationId xmlns:p14="http://schemas.microsoft.com/office/powerpoint/2010/main" val="2109224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F6C8DD-8971-9ECD-8496-F81CEF66B40E}"/>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Findings by Author: Promotion to General (OLS)</a:t>
            </a:r>
            <a:endParaRPr lang="en-GB" dirty="0"/>
          </a:p>
        </p:txBody>
      </p:sp>
      <p:pic>
        <p:nvPicPr>
          <p:cNvPr id="6" name="内容占位符 5">
            <a:extLst>
              <a:ext uri="{FF2B5EF4-FFF2-40B4-BE49-F238E27FC236}">
                <a16:creationId xmlns:a16="http://schemas.microsoft.com/office/drawing/2014/main" id="{89CCA5FE-B94A-F4FA-6226-ECA44240F4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9629717" cy="4982730"/>
          </a:xfrm>
        </p:spPr>
      </p:pic>
      <p:sp>
        <p:nvSpPr>
          <p:cNvPr id="4" name="灯片编号占位符 3">
            <a:extLst>
              <a:ext uri="{FF2B5EF4-FFF2-40B4-BE49-F238E27FC236}">
                <a16:creationId xmlns:a16="http://schemas.microsoft.com/office/drawing/2014/main" id="{6637E60D-66DE-04D2-2351-4D70D39E7E05}"/>
              </a:ext>
            </a:extLst>
          </p:cNvPr>
          <p:cNvSpPr>
            <a:spLocks noGrp="1"/>
          </p:cNvSpPr>
          <p:nvPr>
            <p:ph type="sldNum" sz="quarter" idx="12"/>
          </p:nvPr>
        </p:nvSpPr>
        <p:spPr/>
        <p:txBody>
          <a:bodyPr/>
          <a:lstStyle/>
          <a:p>
            <a:fld id="{41F902B4-3FB8-458D-8E6E-B6B3111C7BD4}" type="slidenum">
              <a:rPr lang="en-GB" smtClean="0"/>
              <a:t>5</a:t>
            </a:fld>
            <a:endParaRPr lang="en-GB" dirty="0"/>
          </a:p>
        </p:txBody>
      </p:sp>
    </p:spTree>
    <p:extLst>
      <p:ext uri="{BB962C8B-B14F-4D97-AF65-F5344CB8AC3E}">
        <p14:creationId xmlns:p14="http://schemas.microsoft.com/office/powerpoint/2010/main" val="3266304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F6C8DD-8971-9ECD-8496-F81CEF66B40E}"/>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Findings by Author: Promotion to CMC (OLS)</a:t>
            </a:r>
            <a:endParaRPr lang="en-GB" dirty="0"/>
          </a:p>
        </p:txBody>
      </p:sp>
      <p:sp>
        <p:nvSpPr>
          <p:cNvPr id="4" name="灯片编号占位符 3">
            <a:extLst>
              <a:ext uri="{FF2B5EF4-FFF2-40B4-BE49-F238E27FC236}">
                <a16:creationId xmlns:a16="http://schemas.microsoft.com/office/drawing/2014/main" id="{6637E60D-66DE-04D2-2351-4D70D39E7E05}"/>
              </a:ext>
            </a:extLst>
          </p:cNvPr>
          <p:cNvSpPr>
            <a:spLocks noGrp="1"/>
          </p:cNvSpPr>
          <p:nvPr>
            <p:ph type="sldNum" sz="quarter" idx="12"/>
          </p:nvPr>
        </p:nvSpPr>
        <p:spPr/>
        <p:txBody>
          <a:bodyPr/>
          <a:lstStyle/>
          <a:p>
            <a:fld id="{41F902B4-3FB8-458D-8E6E-B6B3111C7BD4}" type="slidenum">
              <a:rPr lang="en-GB" smtClean="0"/>
              <a:t>6</a:t>
            </a:fld>
            <a:endParaRPr lang="en-GB" dirty="0"/>
          </a:p>
        </p:txBody>
      </p:sp>
      <p:pic>
        <p:nvPicPr>
          <p:cNvPr id="8" name="内容占位符 7">
            <a:extLst>
              <a:ext uri="{FF2B5EF4-FFF2-40B4-BE49-F238E27FC236}">
                <a16:creationId xmlns:a16="http://schemas.microsoft.com/office/drawing/2014/main" id="{B69BF6DD-4636-0794-3C39-3AC9783F76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9523130" cy="4897394"/>
          </a:xfrm>
        </p:spPr>
      </p:pic>
    </p:spTree>
    <p:extLst>
      <p:ext uri="{BB962C8B-B14F-4D97-AF65-F5344CB8AC3E}">
        <p14:creationId xmlns:p14="http://schemas.microsoft.com/office/powerpoint/2010/main" val="3691337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574E1C-83CB-38B7-E897-8B66A8CDC56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Findings by author, binary logit regression</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B2268CB5-D51D-857F-269C-05F7994D9691}"/>
              </a:ext>
            </a:extLst>
          </p:cNvPr>
          <p:cNvSpPr>
            <a:spLocks noGrp="1"/>
          </p:cNvSpPr>
          <p:nvPr>
            <p:ph type="sldNum" sz="quarter" idx="12"/>
          </p:nvPr>
        </p:nvSpPr>
        <p:spPr/>
        <p:txBody>
          <a:bodyPr/>
          <a:lstStyle/>
          <a:p>
            <a:fld id="{41F902B4-3FB8-458D-8E6E-B6B3111C7BD4}" type="slidenum">
              <a:rPr lang="en-GB" smtClean="0"/>
              <a:t>7</a:t>
            </a:fld>
            <a:endParaRPr lang="en-GB" dirty="0"/>
          </a:p>
        </p:txBody>
      </p:sp>
      <p:pic>
        <p:nvPicPr>
          <p:cNvPr id="7" name="内容占位符 5">
            <a:extLst>
              <a:ext uri="{FF2B5EF4-FFF2-40B4-BE49-F238E27FC236}">
                <a16:creationId xmlns:a16="http://schemas.microsoft.com/office/drawing/2014/main" id="{B9B10118-A659-E154-7393-C351217B4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6788" y="1378776"/>
            <a:ext cx="6252609" cy="5429436"/>
          </a:xfrm>
          <a:prstGeom prst="rect">
            <a:avLst/>
          </a:prstGeom>
        </p:spPr>
      </p:pic>
      <p:pic>
        <p:nvPicPr>
          <p:cNvPr id="11" name="内容占位符 10">
            <a:extLst>
              <a:ext uri="{FF2B5EF4-FFF2-40B4-BE49-F238E27FC236}">
                <a16:creationId xmlns:a16="http://schemas.microsoft.com/office/drawing/2014/main" id="{A2CF0898-E16C-0EF0-7194-CA91CC0C89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1387" y="1421719"/>
            <a:ext cx="4977207" cy="5333880"/>
          </a:xfrm>
        </p:spPr>
      </p:pic>
    </p:spTree>
    <p:extLst>
      <p:ext uri="{BB962C8B-B14F-4D97-AF65-F5344CB8AC3E}">
        <p14:creationId xmlns:p14="http://schemas.microsoft.com/office/powerpoint/2010/main" val="3147286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F7B13-BDDA-399B-85E0-DDD206E3409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My Contribution </a:t>
            </a:r>
          </a:p>
        </p:txBody>
      </p:sp>
      <p:sp>
        <p:nvSpPr>
          <p:cNvPr id="3" name="内容占位符 2">
            <a:extLst>
              <a:ext uri="{FF2B5EF4-FFF2-40B4-BE49-F238E27FC236}">
                <a16:creationId xmlns:a16="http://schemas.microsoft.com/office/drawing/2014/main" id="{8EAA8C5C-BC02-C9AC-0FEA-7951A5E1E837}"/>
              </a:ext>
            </a:extLst>
          </p:cNvPr>
          <p:cNvSpPr>
            <a:spLocks noGrp="1"/>
          </p:cNvSpPr>
          <p:nvPr>
            <p:ph idx="1"/>
          </p:nvPr>
        </p:nvSpPr>
        <p:spPr>
          <a:xfrm>
            <a:off x="838200" y="1825624"/>
            <a:ext cx="10515600" cy="5124937"/>
          </a:xfrm>
        </p:spPr>
        <p:txBody>
          <a:bodyPr>
            <a:normAutofit fontScale="77500" lnSpcReduction="20000"/>
          </a:bodyPr>
          <a:lstStyle/>
          <a:p>
            <a:r>
              <a:rPr lang="en-GB" dirty="0">
                <a:latin typeface="Times New Roman" panose="02020603050405020304" pitchFamily="18" charset="0"/>
                <a:cs typeface="Times New Roman" panose="02020603050405020304" pitchFamily="18" charset="0"/>
              </a:rPr>
              <a:t>1. </a:t>
            </a:r>
            <a:r>
              <a:rPr lang="en-US" altLang="zh-CN" dirty="0">
                <a:latin typeface="Times New Roman" panose="02020603050405020304" pitchFamily="18" charset="0"/>
                <a:cs typeface="Times New Roman" panose="02020603050405020304" pitchFamily="18" charset="0"/>
              </a:rPr>
              <a:t>Why we should use logit regression here, despite “</a:t>
            </a:r>
            <a:r>
              <a:rPr lang="en-GB" altLang="zh-CN" dirty="0">
                <a:latin typeface="Times New Roman" panose="02020603050405020304" pitchFamily="18" charset="0"/>
                <a:cs typeface="Times New Roman" panose="02020603050405020304" pitchFamily="18" charset="0"/>
              </a:rPr>
              <a:t>the results remain robust</a:t>
            </a:r>
            <a:r>
              <a:rPr lang="en-US" altLang="zh-CN" dirty="0">
                <a:latin typeface="Times New Roman" panose="02020603050405020304" pitchFamily="18" charset="0"/>
                <a:cs typeface="Times New Roman" panose="02020603050405020304" pitchFamily="18" charset="0"/>
              </a:rPr>
              <a:t>” as in OLS?</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 Run logit regression on promotion &amp; tie with different leaders</a:t>
            </a:r>
          </a:p>
          <a:p>
            <a:pPr marL="0" indent="0">
              <a:buNone/>
            </a:pPr>
            <a:r>
              <a:rPr lang="en-US" altLang="zh-CN" dirty="0">
                <a:latin typeface="Times New Roman" panose="02020603050405020304" pitchFamily="18" charset="0"/>
                <a:cs typeface="Times New Roman" panose="02020603050405020304" pitchFamily="18" charset="0"/>
              </a:rPr>
              <a:t>(“Which leader is more likely to promote the “loyal”?”)</a:t>
            </a:r>
          </a:p>
          <a:p>
            <a:pPr marL="0" indent="0">
              <a:buNone/>
            </a:pPr>
            <a:r>
              <a:rPr lang="en-US" altLang="zh-CN" dirty="0">
                <a:latin typeface="Times New Roman" panose="02020603050405020304" pitchFamily="18" charset="0"/>
                <a:cs typeface="Times New Roman" panose="02020603050405020304" pitchFamily="18" charset="0"/>
              </a:rPr>
              <a:t>     Run logit regression on post-Deng officers </a:t>
            </a:r>
          </a:p>
          <a:p>
            <a:pPr marL="0" indent="0">
              <a:buNone/>
            </a:pPr>
            <a:r>
              <a:rPr lang="en-US" altLang="zh-CN" dirty="0">
                <a:latin typeface="Times New Roman" panose="02020603050405020304" pitchFamily="18" charset="0"/>
                <a:cs typeface="Times New Roman" panose="02020603050405020304" pitchFamily="18" charset="0"/>
              </a:rPr>
              <a:t>(“With what features is an officers more likely to be promoted in post-Deng era?”)</a:t>
            </a:r>
          </a:p>
          <a:p>
            <a:pPr marL="0" indent="0">
              <a:buNone/>
            </a:pPr>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3. Add three interaction effects in the main model:</a:t>
            </a:r>
          </a:p>
          <a:p>
            <a:r>
              <a:rPr lang="en-GB" dirty="0">
                <a:latin typeface="Times New Roman" panose="02020603050405020304" pitchFamily="18" charset="0"/>
                <a:cs typeface="Times New Roman" panose="02020603050405020304" pitchFamily="18" charset="0"/>
              </a:rPr>
              <a:t>rural : minority </a:t>
            </a:r>
          </a:p>
          <a:p>
            <a:r>
              <a:rPr lang="en-GB" dirty="0">
                <a:latin typeface="Times New Roman" panose="02020603050405020304" pitchFamily="18" charset="0"/>
                <a:cs typeface="Times New Roman" panose="02020603050405020304" pitchFamily="18" charset="0"/>
              </a:rPr>
              <a:t>combat_post_1949 : commissar </a:t>
            </a:r>
          </a:p>
          <a:p>
            <a:r>
              <a:rPr lang="en-GB" dirty="0">
                <a:latin typeface="Times New Roman" panose="02020603050405020304" pitchFamily="18" charset="0"/>
                <a:cs typeface="Times New Roman" panose="02020603050405020304" pitchFamily="18" charset="0"/>
              </a:rPr>
              <a:t>minority : commissar </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4. Possible Future Studies </a:t>
            </a:r>
          </a:p>
        </p:txBody>
      </p:sp>
      <p:sp>
        <p:nvSpPr>
          <p:cNvPr id="4" name="灯片编号占位符 3">
            <a:extLst>
              <a:ext uri="{FF2B5EF4-FFF2-40B4-BE49-F238E27FC236}">
                <a16:creationId xmlns:a16="http://schemas.microsoft.com/office/drawing/2014/main" id="{66AE9ED0-E75D-534B-1A95-A7D4FC71EC8F}"/>
              </a:ext>
            </a:extLst>
          </p:cNvPr>
          <p:cNvSpPr>
            <a:spLocks noGrp="1"/>
          </p:cNvSpPr>
          <p:nvPr>
            <p:ph type="sldNum" sz="quarter" idx="12"/>
          </p:nvPr>
        </p:nvSpPr>
        <p:spPr/>
        <p:txBody>
          <a:bodyPr/>
          <a:lstStyle/>
          <a:p>
            <a:fld id="{41F902B4-3FB8-458D-8E6E-B6B3111C7BD4}" type="slidenum">
              <a:rPr lang="en-GB" smtClean="0"/>
              <a:t>8</a:t>
            </a:fld>
            <a:endParaRPr lang="en-GB" dirty="0"/>
          </a:p>
        </p:txBody>
      </p:sp>
    </p:spTree>
    <p:extLst>
      <p:ext uri="{BB962C8B-B14F-4D97-AF65-F5344CB8AC3E}">
        <p14:creationId xmlns:p14="http://schemas.microsoft.com/office/powerpoint/2010/main" val="2942332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60C762-C120-F738-D17D-81D6512BF113}"/>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Contribution 1:</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logit regression, not OLS</a:t>
            </a:r>
          </a:p>
        </p:txBody>
      </p:sp>
      <p:sp>
        <p:nvSpPr>
          <p:cNvPr id="3" name="内容占位符 2">
            <a:extLst>
              <a:ext uri="{FF2B5EF4-FFF2-40B4-BE49-F238E27FC236}">
                <a16:creationId xmlns:a16="http://schemas.microsoft.com/office/drawing/2014/main" id="{6C9695E3-2879-87CC-4AE5-00995338A44D}"/>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Outcome variables, promotion to general &amp; promotion to CMC are binary;</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 coefficients in the OLS model can only tell direction, but we can’t interpret individual coefficient (the partial effect).</a:t>
            </a:r>
          </a:p>
          <a:p>
            <a:endParaRPr lang="en-GB"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B9FEF1CB-B292-4F68-7BE2-C4977B479536}"/>
              </a:ext>
            </a:extLst>
          </p:cNvPr>
          <p:cNvSpPr txBox="1"/>
          <p:nvPr/>
        </p:nvSpPr>
        <p:spPr>
          <a:xfrm>
            <a:off x="3047533" y="3175614"/>
            <a:ext cx="6095064" cy="369332"/>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 </a:t>
            </a:r>
            <a:endParaRPr lang="en-GB" dirty="0"/>
          </a:p>
        </p:txBody>
      </p:sp>
      <p:sp>
        <p:nvSpPr>
          <p:cNvPr id="6" name="灯片编号占位符 5">
            <a:extLst>
              <a:ext uri="{FF2B5EF4-FFF2-40B4-BE49-F238E27FC236}">
                <a16:creationId xmlns:a16="http://schemas.microsoft.com/office/drawing/2014/main" id="{075FC149-DA7A-968B-ACD5-FDAD8E172DFA}"/>
              </a:ext>
            </a:extLst>
          </p:cNvPr>
          <p:cNvSpPr>
            <a:spLocks noGrp="1"/>
          </p:cNvSpPr>
          <p:nvPr>
            <p:ph type="sldNum" sz="quarter" idx="12"/>
          </p:nvPr>
        </p:nvSpPr>
        <p:spPr/>
        <p:txBody>
          <a:bodyPr/>
          <a:lstStyle/>
          <a:p>
            <a:fld id="{41F902B4-3FB8-458D-8E6E-B6B3111C7BD4}" type="slidenum">
              <a:rPr lang="en-GB" smtClean="0"/>
              <a:t>9</a:t>
            </a:fld>
            <a:endParaRPr lang="en-GB" dirty="0"/>
          </a:p>
        </p:txBody>
      </p:sp>
    </p:spTree>
    <p:extLst>
      <p:ext uri="{BB962C8B-B14F-4D97-AF65-F5344CB8AC3E}">
        <p14:creationId xmlns:p14="http://schemas.microsoft.com/office/powerpoint/2010/main" val="314581339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2279</TotalTime>
  <Words>1903</Words>
  <Application>Microsoft Office PowerPoint</Application>
  <PresentationFormat>宽屏</PresentationFormat>
  <Paragraphs>223</Paragraphs>
  <Slides>38</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38</vt:i4>
      </vt:variant>
    </vt:vector>
  </HeadingPairs>
  <TitlesOfParts>
    <vt:vector size="43" baseType="lpstr">
      <vt:lpstr>等线</vt:lpstr>
      <vt:lpstr>等线 Light</vt:lpstr>
      <vt:lpstr>Arial</vt:lpstr>
      <vt:lpstr>Times New Roman</vt:lpstr>
      <vt:lpstr>Office 主题​​</vt:lpstr>
      <vt:lpstr>Replication: How the Party Commands the Gun: The Foreign–Domestic Threat Dilemma in China  Mattingly, Daniel (2022)</vt:lpstr>
      <vt:lpstr>Explaining the Original Work:</vt:lpstr>
      <vt:lpstr>Data Generation</vt:lpstr>
      <vt:lpstr>Model Choice: OLS </vt:lpstr>
      <vt:lpstr>Findings by Author: Promotion to General (OLS)</vt:lpstr>
      <vt:lpstr>Findings by Author: Promotion to CMC (OLS)</vt:lpstr>
      <vt:lpstr>Findings by author, binary logit regression</vt:lpstr>
      <vt:lpstr>My Contribution </vt:lpstr>
      <vt:lpstr>Contribution 1: logit regression, not OLS</vt:lpstr>
      <vt:lpstr>Contribution 2</vt:lpstr>
      <vt:lpstr>Promotion to General  &amp; Tie to leaders Original Code with OLS</vt:lpstr>
      <vt:lpstr>Promotion to General  &amp; Tie to leaders Replicate with logit regression </vt:lpstr>
      <vt:lpstr>Promotion to General &amp; Tie to leaders OLS vs. Logit Regression</vt:lpstr>
      <vt:lpstr>Promotion to CMC  &amp; Tie to leaders Original Code with OLS</vt:lpstr>
      <vt:lpstr>Promotion to CMC &amp; Tie to leaders Replicate with logit regression </vt:lpstr>
      <vt:lpstr>Promotion to CMC &amp; Tie to leaders OLS vs. Logit Regression</vt:lpstr>
      <vt:lpstr>Post-Deng General Promotion OLS vs. Logit regression: Code</vt:lpstr>
      <vt:lpstr>Post-Deng CMC Promotion  OLS vs. Logit regression: Code</vt:lpstr>
      <vt:lpstr>Post-Deng General &amp; CMC Promotion OLS vs. Logit regression: Output </vt:lpstr>
      <vt:lpstr>Interaction 1    Minority : Rural</vt:lpstr>
      <vt:lpstr>Contribution 3: </vt:lpstr>
      <vt:lpstr>Additive vs. Interaction: General Promotion  </vt:lpstr>
      <vt:lpstr>Additive vs. Interaction: CMC Promotion  </vt:lpstr>
      <vt:lpstr>Model Comparison with “LRT”</vt:lpstr>
      <vt:lpstr>Interaction 2    combat_post_1949 : commissar </vt:lpstr>
      <vt:lpstr>Additive vs. Interaction: General Promotion  </vt:lpstr>
      <vt:lpstr>Additive vs. Interaction: CMC Promotion  </vt:lpstr>
      <vt:lpstr>Model Comparison with “LRT”</vt:lpstr>
      <vt:lpstr>My Further Thoughts</vt:lpstr>
      <vt:lpstr>Interaction 3    commissar : minority</vt:lpstr>
      <vt:lpstr>Additive vs. Interaction: General Promotion  </vt:lpstr>
      <vt:lpstr>Additive vs. Interaction: CMC Promotion  </vt:lpstr>
      <vt:lpstr>Model Comparison with “LRT”</vt:lpstr>
      <vt:lpstr>My Further Thoughts</vt:lpstr>
      <vt:lpstr>Contribution 4: Further Research Can be Done with More Data </vt:lpstr>
      <vt:lpstr>Bibliography</vt:lpstr>
      <vt:lpstr>Picture Link</vt:lpstr>
      <vt:lpstr>Q&amp;A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Replication: How the Party Commands the Gun: The Foreign–Domestic Threat Dilemma in China</dc:title>
  <dc:creator>Tianxin Zhang</dc:creator>
  <cp:lastModifiedBy>Tianxin Zhang</cp:lastModifiedBy>
  <cp:revision>599</cp:revision>
  <dcterms:created xsi:type="dcterms:W3CDTF">2023-03-30T10:30:50Z</dcterms:created>
  <dcterms:modified xsi:type="dcterms:W3CDTF">2023-04-04T00:07:22Z</dcterms:modified>
</cp:coreProperties>
</file>